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Geist"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987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mailto:grandhss@mail.uc.edu"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s://github.com/Sarathsai4/Customer-Segmentation-AI-ML" TargetMode="External"/><Relationship Id="rId5" Type="http://schemas.openxmlformats.org/officeDocument/2006/relationships/hyperlink" Target="https://github.com/Sarathsai4" TargetMode="External"/><Relationship Id="rId4" Type="http://schemas.openxmlformats.org/officeDocument/2006/relationships/hyperlink" Target="mailto:sarathsai.grandhe@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71081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AI-Powered Customer Segmentation</a:t>
            </a:r>
            <a:endParaRPr lang="en-US" sz="3900" dirty="0"/>
          </a:p>
        </p:txBody>
      </p:sp>
      <p:sp>
        <p:nvSpPr>
          <p:cNvPr id="4" name="Text 1"/>
          <p:cNvSpPr/>
          <p:nvPr/>
        </p:nvSpPr>
        <p:spPr>
          <a:xfrm>
            <a:off x="793790" y="424862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A comprehensive approach using RFM analysis, KMeans clustering, and machine learning to transform customer data into actionable insights. This solution enables businesses to identify distinct customer segments and deliver personalized marketing strategies at scale.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60703"/>
            <a:ext cx="5901571" cy="527090"/>
          </a:xfrm>
          <a:prstGeom prst="rect">
            <a:avLst/>
          </a:prstGeom>
          <a:noFill/>
          <a:ln/>
        </p:spPr>
        <p:txBody>
          <a:bodyPr wrap="none" lIns="0" tIns="0" rIns="0" bIns="0" rtlCol="0" anchor="t"/>
          <a:lstStyle/>
          <a:p>
            <a:pPr marL="0" indent="0" algn="l">
              <a:lnSpc>
                <a:spcPts val="4150"/>
              </a:lnSpc>
              <a:buNone/>
            </a:pPr>
            <a:r>
              <a:rPr lang="en-US" sz="3300" b="1" dirty="0">
                <a:solidFill>
                  <a:srgbClr val="006747"/>
                </a:solidFill>
                <a:latin typeface="Noto Serif SC Bold" pitchFamily="34" charset="0"/>
                <a:ea typeface="Noto Serif SC Bold" pitchFamily="34" charset="-122"/>
                <a:cs typeface="Noto Serif SC Bold" pitchFamily="34" charset="-120"/>
              </a:rPr>
              <a:t>Author &amp; Project Resources</a:t>
            </a:r>
            <a:endParaRPr lang="en-US" sz="3300" dirty="0"/>
          </a:p>
        </p:txBody>
      </p:sp>
      <p:sp>
        <p:nvSpPr>
          <p:cNvPr id="3" name="Text 1"/>
          <p:cNvSpPr/>
          <p:nvPr/>
        </p:nvSpPr>
        <p:spPr>
          <a:xfrm>
            <a:off x="793790" y="1809393"/>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006747"/>
                </a:solidFill>
                <a:latin typeface="Noto Serif SC Bold" pitchFamily="34" charset="0"/>
                <a:ea typeface="Noto Serif SC Bold" pitchFamily="34" charset="-122"/>
                <a:cs typeface="Noto Serif SC Bold" pitchFamily="34" charset="-120"/>
              </a:rPr>
              <a:t>About the Author</a:t>
            </a:r>
            <a:endParaRPr lang="en-US" sz="1650" dirty="0"/>
          </a:p>
        </p:txBody>
      </p:sp>
      <p:sp>
        <p:nvSpPr>
          <p:cNvPr id="4" name="Text 2"/>
          <p:cNvSpPr/>
          <p:nvPr/>
        </p:nvSpPr>
        <p:spPr>
          <a:xfrm>
            <a:off x="793790" y="2241471"/>
            <a:ext cx="6315670" cy="269915"/>
          </a:xfrm>
          <a:prstGeom prst="rect">
            <a:avLst/>
          </a:prstGeom>
          <a:noFill/>
          <a:ln/>
        </p:spPr>
        <p:txBody>
          <a:bodyPr wrap="none" lIns="0" tIns="0" rIns="0" bIns="0" rtlCol="0" anchor="t"/>
          <a:lstStyle/>
          <a:p>
            <a:pPr marL="0" indent="0" algn="l">
              <a:lnSpc>
                <a:spcPts val="2100"/>
              </a:lnSpc>
              <a:buNone/>
            </a:pPr>
            <a:r>
              <a:rPr lang="en-US" sz="1300" b="1" dirty="0">
                <a:solidFill>
                  <a:srgbClr val="4B4A4A"/>
                </a:solidFill>
                <a:latin typeface="Geist" pitchFamily="34" charset="0"/>
                <a:ea typeface="Geist" pitchFamily="34" charset="-122"/>
                <a:cs typeface="Geist" pitchFamily="34" charset="-120"/>
              </a:rPr>
              <a:t>Sarath Sai Sujith Srinivas Grandhe</a:t>
            </a:r>
            <a:endParaRPr lang="en-US" sz="1300" dirty="0"/>
          </a:p>
        </p:txBody>
      </p:sp>
      <p:sp>
        <p:nvSpPr>
          <p:cNvPr id="5" name="Text 3"/>
          <p:cNvSpPr/>
          <p:nvPr/>
        </p:nvSpPr>
        <p:spPr>
          <a:xfrm>
            <a:off x="793790" y="2663190"/>
            <a:ext cx="6315670" cy="269915"/>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Aspiring Business Analyst | Data Analyst | Data Engineer</a:t>
            </a:r>
            <a:endParaRPr lang="en-US" sz="1300" dirty="0"/>
          </a:p>
        </p:txBody>
      </p:sp>
      <p:sp>
        <p:nvSpPr>
          <p:cNvPr id="6" name="Text 4"/>
          <p:cNvSpPr/>
          <p:nvPr/>
        </p:nvSpPr>
        <p:spPr>
          <a:xfrm>
            <a:off x="793790" y="3084909"/>
            <a:ext cx="6315670" cy="269915"/>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Graduate Student – MS in Business Analytics, University of Cincinnati</a:t>
            </a:r>
            <a:endParaRPr lang="en-US" sz="1300" dirty="0"/>
          </a:p>
        </p:txBody>
      </p:sp>
      <p:sp>
        <p:nvSpPr>
          <p:cNvPr id="7" name="Text 5"/>
          <p:cNvSpPr/>
          <p:nvPr/>
        </p:nvSpPr>
        <p:spPr>
          <a:xfrm>
            <a:off x="793790" y="3506629"/>
            <a:ext cx="6315670" cy="269915"/>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Contact: </a:t>
            </a:r>
            <a:r>
              <a:rPr lang="en-US" sz="1300" u="sng" dirty="0">
                <a:solidFill>
                  <a:srgbClr val="006747"/>
                </a:solidFill>
                <a:latin typeface="Geist" pitchFamily="34" charset="0"/>
                <a:ea typeface="Geist" pitchFamily="34" charset="-122"/>
                <a:cs typeface="Geist" pitchFamily="34" charset="-120"/>
                <a:hlinkClick r:id="rId3">
                  <a:extLst>
                    <a:ext uri="{A12FA001-AC4F-418D-AE19-62706E023703}">
                      <ahyp:hlinkClr xmlns:ahyp="http://schemas.microsoft.com/office/drawing/2018/hyperlinkcolor" val="tx"/>
                    </a:ext>
                  </a:extLst>
                </a:hlinkClick>
              </a:rPr>
              <a:t>grandhss@mail.uc.edu</a:t>
            </a:r>
            <a:r>
              <a:rPr lang="en-US" sz="1300" dirty="0">
                <a:solidFill>
                  <a:srgbClr val="4B4A4A"/>
                </a:solidFill>
                <a:latin typeface="Geist" pitchFamily="34" charset="0"/>
                <a:ea typeface="Geist" pitchFamily="34" charset="-122"/>
                <a:cs typeface="Geist" pitchFamily="34" charset="-120"/>
              </a:rPr>
              <a:t> | </a:t>
            </a:r>
            <a:r>
              <a:rPr lang="en-US" sz="1300" u="sng" dirty="0">
                <a:solidFill>
                  <a:srgbClr val="006747"/>
                </a:solidFill>
                <a:latin typeface="Geist" pitchFamily="34" charset="0"/>
                <a:ea typeface="Geist" pitchFamily="34" charset="-122"/>
                <a:cs typeface="Geist" pitchFamily="34" charset="-120"/>
                <a:hlinkClick r:id="rId4">
                  <a:extLst>
                    <a:ext uri="{A12FA001-AC4F-418D-AE19-62706E023703}">
                      <ahyp:hlinkClr xmlns:ahyp="http://schemas.microsoft.com/office/drawing/2018/hyperlinkcolor" val="tx"/>
                    </a:ext>
                  </a:extLst>
                </a:hlinkClick>
              </a:rPr>
              <a:t>sarathsai.grandhe@gmail.com</a:t>
            </a:r>
            <a:endParaRPr lang="en-US" sz="1300" dirty="0"/>
          </a:p>
        </p:txBody>
      </p:sp>
      <p:sp>
        <p:nvSpPr>
          <p:cNvPr id="8" name="Text 6"/>
          <p:cNvSpPr/>
          <p:nvPr/>
        </p:nvSpPr>
        <p:spPr>
          <a:xfrm>
            <a:off x="793790" y="3945136"/>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006747"/>
                </a:solidFill>
                <a:latin typeface="Noto Serif SC Bold" pitchFamily="34" charset="0"/>
                <a:ea typeface="Noto Serif SC Bold" pitchFamily="34" charset="-122"/>
                <a:cs typeface="Noto Serif SC Bold" pitchFamily="34" charset="-120"/>
              </a:rPr>
              <a:t>Technical Skills</a:t>
            </a:r>
            <a:endParaRPr lang="en-US" sz="1650" dirty="0"/>
          </a:p>
        </p:txBody>
      </p:sp>
      <p:sp>
        <p:nvSpPr>
          <p:cNvPr id="9" name="Shape 7"/>
          <p:cNvSpPr/>
          <p:nvPr/>
        </p:nvSpPr>
        <p:spPr>
          <a:xfrm>
            <a:off x="793790" y="4487942"/>
            <a:ext cx="84296" cy="84296"/>
          </a:xfrm>
          <a:prstGeom prst="roundRect">
            <a:avLst>
              <a:gd name="adj" fmla="val 542374"/>
            </a:avLst>
          </a:prstGeom>
          <a:solidFill>
            <a:srgbClr val="006747"/>
          </a:solidFill>
          <a:ln/>
        </p:spPr>
        <p:txBody>
          <a:bodyPr/>
          <a:lstStyle/>
          <a:p>
            <a:endParaRPr lang="en-US"/>
          </a:p>
        </p:txBody>
      </p:sp>
      <p:sp>
        <p:nvSpPr>
          <p:cNvPr id="10" name="Text 8"/>
          <p:cNvSpPr/>
          <p:nvPr/>
        </p:nvSpPr>
        <p:spPr>
          <a:xfrm>
            <a:off x="1046678" y="4398407"/>
            <a:ext cx="2396014" cy="263485"/>
          </a:xfrm>
          <a:prstGeom prst="rect">
            <a:avLst/>
          </a:prstGeom>
          <a:noFill/>
          <a:ln/>
        </p:spPr>
        <p:txBody>
          <a:bodyPr wrap="none" lIns="0" tIns="0" rIns="0" bIns="0" rtlCol="0" anchor="t"/>
          <a:lstStyle/>
          <a:p>
            <a:pPr marL="0" indent="0" algn="l">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Languages &amp; Libraries</a:t>
            </a:r>
            <a:endParaRPr lang="en-US" sz="1650" dirty="0"/>
          </a:p>
        </p:txBody>
      </p:sp>
      <p:sp>
        <p:nvSpPr>
          <p:cNvPr id="11" name="Text 9"/>
          <p:cNvSpPr/>
          <p:nvPr/>
        </p:nvSpPr>
        <p:spPr>
          <a:xfrm>
            <a:off x="1046678" y="4830485"/>
            <a:ext cx="6062782" cy="269915"/>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Python, R, SQL, MATLAB, TensorFlow, PyTorch, Pandas, NumPy, scikit-learn</a:t>
            </a:r>
            <a:endParaRPr lang="en-US" sz="1300" dirty="0"/>
          </a:p>
        </p:txBody>
      </p:sp>
      <p:sp>
        <p:nvSpPr>
          <p:cNvPr id="12" name="Shape 10"/>
          <p:cNvSpPr/>
          <p:nvPr/>
        </p:nvSpPr>
        <p:spPr>
          <a:xfrm>
            <a:off x="793790" y="5527238"/>
            <a:ext cx="84296" cy="84296"/>
          </a:xfrm>
          <a:prstGeom prst="roundRect">
            <a:avLst>
              <a:gd name="adj" fmla="val 542374"/>
            </a:avLst>
          </a:prstGeom>
          <a:solidFill>
            <a:srgbClr val="006747"/>
          </a:solidFill>
          <a:ln/>
        </p:spPr>
        <p:txBody>
          <a:bodyPr/>
          <a:lstStyle/>
          <a:p>
            <a:endParaRPr lang="en-US"/>
          </a:p>
        </p:txBody>
      </p:sp>
      <p:sp>
        <p:nvSpPr>
          <p:cNvPr id="13" name="Text 11"/>
          <p:cNvSpPr/>
          <p:nvPr/>
        </p:nvSpPr>
        <p:spPr>
          <a:xfrm>
            <a:off x="1046678" y="5437703"/>
            <a:ext cx="2774275" cy="263485"/>
          </a:xfrm>
          <a:prstGeom prst="rect">
            <a:avLst/>
          </a:prstGeom>
          <a:noFill/>
          <a:ln/>
        </p:spPr>
        <p:txBody>
          <a:bodyPr wrap="none" lIns="0" tIns="0" rIns="0" bIns="0" rtlCol="0" anchor="t"/>
          <a:lstStyle/>
          <a:p>
            <a:pPr marL="0" indent="0" algn="l">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Cloud &amp; Data Engineering</a:t>
            </a:r>
            <a:endParaRPr lang="en-US" sz="1650" dirty="0"/>
          </a:p>
        </p:txBody>
      </p:sp>
      <p:sp>
        <p:nvSpPr>
          <p:cNvPr id="14" name="Text 12"/>
          <p:cNvSpPr/>
          <p:nvPr/>
        </p:nvSpPr>
        <p:spPr>
          <a:xfrm>
            <a:off x="1046678" y="5869781"/>
            <a:ext cx="6062782" cy="269915"/>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AWS (S3, Redshift, Glue, EC2), Apache Spark, Airflow, Terraform, dbt, PySpark</a:t>
            </a:r>
            <a:endParaRPr lang="en-US" sz="1300" dirty="0"/>
          </a:p>
        </p:txBody>
      </p:sp>
      <p:sp>
        <p:nvSpPr>
          <p:cNvPr id="15" name="Shape 13"/>
          <p:cNvSpPr/>
          <p:nvPr/>
        </p:nvSpPr>
        <p:spPr>
          <a:xfrm>
            <a:off x="793790" y="6566535"/>
            <a:ext cx="84296" cy="84296"/>
          </a:xfrm>
          <a:prstGeom prst="roundRect">
            <a:avLst>
              <a:gd name="adj" fmla="val 542374"/>
            </a:avLst>
          </a:prstGeom>
          <a:solidFill>
            <a:srgbClr val="006747"/>
          </a:solidFill>
          <a:ln/>
        </p:spPr>
        <p:txBody>
          <a:bodyPr/>
          <a:lstStyle/>
          <a:p>
            <a:endParaRPr lang="en-US"/>
          </a:p>
        </p:txBody>
      </p:sp>
      <p:sp>
        <p:nvSpPr>
          <p:cNvPr id="16" name="Text 14"/>
          <p:cNvSpPr/>
          <p:nvPr/>
        </p:nvSpPr>
        <p:spPr>
          <a:xfrm>
            <a:off x="1046678" y="6477000"/>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Databases &amp; ETL</a:t>
            </a:r>
            <a:endParaRPr lang="en-US" sz="1650" dirty="0"/>
          </a:p>
        </p:txBody>
      </p:sp>
      <p:sp>
        <p:nvSpPr>
          <p:cNvPr id="17" name="Text 15"/>
          <p:cNvSpPr/>
          <p:nvPr/>
        </p:nvSpPr>
        <p:spPr>
          <a:xfrm>
            <a:off x="1046678" y="6909078"/>
            <a:ext cx="6062782" cy="269915"/>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PostgreSQL, BigQuery, SQLAlchemy, KNIME</a:t>
            </a:r>
            <a:endParaRPr lang="en-US" sz="1300" dirty="0"/>
          </a:p>
        </p:txBody>
      </p:sp>
      <p:sp>
        <p:nvSpPr>
          <p:cNvPr id="18" name="Text 16"/>
          <p:cNvSpPr/>
          <p:nvPr/>
        </p:nvSpPr>
        <p:spPr>
          <a:xfrm>
            <a:off x="7528560" y="1809393"/>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006747"/>
                </a:solidFill>
                <a:latin typeface="Noto Serif SC Bold" pitchFamily="34" charset="0"/>
                <a:ea typeface="Noto Serif SC Bold" pitchFamily="34" charset="-122"/>
                <a:cs typeface="Noto Serif SC Bold" pitchFamily="34" charset="-120"/>
              </a:rPr>
              <a:t>Project Resources</a:t>
            </a:r>
            <a:endParaRPr lang="en-US" sz="1650" dirty="0"/>
          </a:p>
        </p:txBody>
      </p:sp>
      <p:sp>
        <p:nvSpPr>
          <p:cNvPr id="19" name="Text 17"/>
          <p:cNvSpPr/>
          <p:nvPr/>
        </p:nvSpPr>
        <p:spPr>
          <a:xfrm>
            <a:off x="7528560" y="2241471"/>
            <a:ext cx="6315670" cy="269915"/>
          </a:xfrm>
          <a:prstGeom prst="rect">
            <a:avLst/>
          </a:prstGeom>
          <a:noFill/>
          <a:ln/>
        </p:spPr>
        <p:txBody>
          <a:bodyPr wrap="non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Explore the project's codebase and see the application in action:</a:t>
            </a:r>
            <a:endParaRPr lang="en-US" sz="1300" dirty="0"/>
          </a:p>
        </p:txBody>
      </p:sp>
      <p:sp>
        <p:nvSpPr>
          <p:cNvPr id="20" name="Text 18"/>
          <p:cNvSpPr/>
          <p:nvPr/>
        </p:nvSpPr>
        <p:spPr>
          <a:xfrm>
            <a:off x="7528560" y="2663190"/>
            <a:ext cx="6315670" cy="269915"/>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4B4A4A"/>
                </a:solidFill>
                <a:latin typeface="Geist" pitchFamily="34" charset="0"/>
                <a:ea typeface="Geist" pitchFamily="34" charset="-122"/>
                <a:cs typeface="Geist" pitchFamily="34" charset="-120"/>
              </a:rPr>
              <a:t>GitHub Profile:</a:t>
            </a:r>
            <a:r>
              <a:rPr lang="en-US" sz="1300" dirty="0">
                <a:solidFill>
                  <a:srgbClr val="4B4A4A"/>
                </a:solidFill>
                <a:latin typeface="Geist" pitchFamily="34" charset="0"/>
                <a:ea typeface="Geist" pitchFamily="34" charset="-122"/>
                <a:cs typeface="Geist" pitchFamily="34" charset="-120"/>
              </a:rPr>
              <a:t> </a:t>
            </a:r>
            <a:r>
              <a:rPr lang="en-US" sz="1300" u="sng" dirty="0">
                <a:solidFill>
                  <a:srgbClr val="006747"/>
                </a:solidFill>
                <a:latin typeface="Geist" pitchFamily="34" charset="0"/>
                <a:ea typeface="Geist" pitchFamily="34" charset="-122"/>
                <a:cs typeface="Geist" pitchFamily="34" charset="-120"/>
                <a:hlinkClick r:id="rId5">
                  <a:extLst>
                    <a:ext uri="{A12FA001-AC4F-418D-AE19-62706E023703}">
                      <ahyp:hlinkClr xmlns:ahyp="http://schemas.microsoft.com/office/drawing/2018/hyperlinkcolor" val="tx"/>
                    </a:ext>
                  </a:extLst>
                </a:hlinkClick>
              </a:rPr>
              <a:t>https://github.com/Sarathsai4</a:t>
            </a:r>
            <a:endParaRPr lang="en-US" sz="1300" dirty="0"/>
          </a:p>
        </p:txBody>
      </p:sp>
      <p:sp>
        <p:nvSpPr>
          <p:cNvPr id="21" name="Text 19"/>
          <p:cNvSpPr/>
          <p:nvPr/>
        </p:nvSpPr>
        <p:spPr>
          <a:xfrm>
            <a:off x="7528560" y="2992041"/>
            <a:ext cx="6315670" cy="269915"/>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4B4A4A"/>
                </a:solidFill>
                <a:latin typeface="Geist" pitchFamily="34" charset="0"/>
                <a:ea typeface="Geist" pitchFamily="34" charset="-122"/>
                <a:cs typeface="Geist" pitchFamily="34" charset="-120"/>
              </a:rPr>
              <a:t>Repository:</a:t>
            </a:r>
            <a:r>
              <a:rPr lang="en-US" sz="1300" dirty="0">
                <a:solidFill>
                  <a:srgbClr val="4B4A4A"/>
                </a:solidFill>
                <a:latin typeface="Geist" pitchFamily="34" charset="0"/>
                <a:ea typeface="Geist" pitchFamily="34" charset="-122"/>
                <a:cs typeface="Geist" pitchFamily="34" charset="-120"/>
              </a:rPr>
              <a:t> </a:t>
            </a:r>
            <a:r>
              <a:rPr lang="en-US" sz="1300" u="sng" dirty="0">
                <a:solidFill>
                  <a:srgbClr val="006747"/>
                </a:solidFill>
                <a:latin typeface="Geist" pitchFamily="34" charset="0"/>
                <a:ea typeface="Geist" pitchFamily="34" charset="-122"/>
                <a:cs typeface="Geist" pitchFamily="34" charset="-120"/>
                <a:hlinkClick r:id="rId6">
                  <a:extLst>
                    <a:ext uri="{A12FA001-AC4F-418D-AE19-62706E023703}">
                      <ahyp:hlinkClr xmlns:ahyp="http://schemas.microsoft.com/office/drawing/2018/hyperlinkcolor" val="tx"/>
                    </a:ext>
                  </a:extLst>
                </a:hlinkClick>
              </a:rPr>
              <a:t>Customer Segmentation App Repository</a:t>
            </a:r>
            <a:endParaRPr lang="en-US" sz="1300" dirty="0"/>
          </a:p>
        </p:txBody>
      </p:sp>
      <p:sp>
        <p:nvSpPr>
          <p:cNvPr id="22" name="Text 20"/>
          <p:cNvSpPr/>
          <p:nvPr/>
        </p:nvSpPr>
        <p:spPr>
          <a:xfrm>
            <a:off x="7528560" y="3430548"/>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006747"/>
                </a:solidFill>
                <a:latin typeface="Noto Serif SC Bold" pitchFamily="34" charset="0"/>
                <a:ea typeface="Noto Serif SC Bold" pitchFamily="34" charset="-122"/>
                <a:cs typeface="Noto Serif SC Bold" pitchFamily="34" charset="-120"/>
              </a:rPr>
              <a:t>Key Interests</a:t>
            </a:r>
            <a:endParaRPr lang="en-US" sz="1650" dirty="0"/>
          </a:p>
        </p:txBody>
      </p:sp>
      <p:sp>
        <p:nvSpPr>
          <p:cNvPr id="23" name="Text 21"/>
          <p:cNvSpPr/>
          <p:nvPr/>
        </p:nvSpPr>
        <p:spPr>
          <a:xfrm>
            <a:off x="7528560" y="3862626"/>
            <a:ext cx="6315670"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4B4A4A"/>
                </a:solidFill>
                <a:latin typeface="Geist" pitchFamily="34" charset="0"/>
                <a:ea typeface="Geist" pitchFamily="34" charset="-122"/>
                <a:cs typeface="Geist" pitchFamily="34" charset="-120"/>
              </a:rPr>
              <a:t>Data-driven decision making</a:t>
            </a:r>
            <a:endParaRPr lang="en-US" sz="1300" dirty="0"/>
          </a:p>
        </p:txBody>
      </p:sp>
      <p:sp>
        <p:nvSpPr>
          <p:cNvPr id="24" name="Text 22"/>
          <p:cNvSpPr/>
          <p:nvPr/>
        </p:nvSpPr>
        <p:spPr>
          <a:xfrm>
            <a:off x="7528560" y="4191476"/>
            <a:ext cx="6315670"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4B4A4A"/>
                </a:solidFill>
                <a:latin typeface="Geist" pitchFamily="34" charset="0"/>
                <a:ea typeface="Geist" pitchFamily="34" charset="-122"/>
                <a:cs typeface="Geist" pitchFamily="34" charset="-120"/>
              </a:rPr>
              <a:t>Cloud-based analytics solutions</a:t>
            </a:r>
            <a:endParaRPr lang="en-US" sz="1300" dirty="0"/>
          </a:p>
        </p:txBody>
      </p:sp>
      <p:sp>
        <p:nvSpPr>
          <p:cNvPr id="25" name="Text 23"/>
          <p:cNvSpPr/>
          <p:nvPr/>
        </p:nvSpPr>
        <p:spPr>
          <a:xfrm>
            <a:off x="7528560" y="4520327"/>
            <a:ext cx="6315670"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4B4A4A"/>
                </a:solidFill>
                <a:latin typeface="Geist" pitchFamily="34" charset="0"/>
                <a:ea typeface="Geist" pitchFamily="34" charset="-122"/>
                <a:cs typeface="Geist" pitchFamily="34" charset="-120"/>
              </a:rPr>
              <a:t>Process optimization and automation</a:t>
            </a:r>
            <a:endParaRPr lang="en-US" sz="1300" dirty="0"/>
          </a:p>
        </p:txBody>
      </p:sp>
      <p:sp>
        <p:nvSpPr>
          <p:cNvPr id="26" name="Text 24"/>
          <p:cNvSpPr/>
          <p:nvPr/>
        </p:nvSpPr>
        <p:spPr>
          <a:xfrm>
            <a:off x="7528560" y="4849178"/>
            <a:ext cx="6315670"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4B4A4A"/>
                </a:solidFill>
                <a:latin typeface="Geist" pitchFamily="34" charset="0"/>
                <a:ea typeface="Geist" pitchFamily="34" charset="-122"/>
                <a:cs typeface="Geist" pitchFamily="34" charset="-120"/>
              </a:rPr>
              <a:t>Customer behavior analysis</a:t>
            </a:r>
            <a:endParaRPr lang="en-US" sz="1300" dirty="0"/>
          </a:p>
        </p:txBody>
      </p:sp>
      <p:sp>
        <p:nvSpPr>
          <p:cNvPr id="27" name="Text 25"/>
          <p:cNvSpPr/>
          <p:nvPr/>
        </p:nvSpPr>
        <p:spPr>
          <a:xfrm>
            <a:off x="7528560" y="5178028"/>
            <a:ext cx="6315670"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4B4A4A"/>
                </a:solidFill>
                <a:latin typeface="Geist" pitchFamily="34" charset="0"/>
                <a:ea typeface="Geist" pitchFamily="34" charset="-122"/>
                <a:cs typeface="Geist" pitchFamily="34" charset="-120"/>
              </a:rPr>
              <a:t>AI integration in business applications</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12458"/>
            <a:ext cx="5302091" cy="434102"/>
          </a:xfrm>
          <a:prstGeom prst="rect">
            <a:avLst/>
          </a:prstGeom>
          <a:noFill/>
          <a:ln/>
        </p:spPr>
        <p:txBody>
          <a:bodyPr wrap="none" lIns="0" tIns="0" rIns="0" bIns="0" rtlCol="0" anchor="t"/>
          <a:lstStyle/>
          <a:p>
            <a:pPr marL="0" indent="0" algn="l">
              <a:lnSpc>
                <a:spcPts val="3400"/>
              </a:lnSpc>
              <a:buNone/>
            </a:pPr>
            <a:r>
              <a:rPr lang="en-US" sz="2700" b="1" dirty="0">
                <a:solidFill>
                  <a:srgbClr val="006747"/>
                </a:solidFill>
                <a:latin typeface="Noto Serif SC Bold" pitchFamily="34" charset="0"/>
                <a:ea typeface="Noto Serif SC Bold" pitchFamily="34" charset="-122"/>
                <a:cs typeface="Noto Serif SC Bold" pitchFamily="34" charset="-120"/>
              </a:rPr>
              <a:t>Business Context &amp; Objectives</a:t>
            </a:r>
            <a:endParaRPr lang="en-US" sz="2700" dirty="0"/>
          </a:p>
        </p:txBody>
      </p:sp>
      <p:sp>
        <p:nvSpPr>
          <p:cNvPr id="3" name="Text 1"/>
          <p:cNvSpPr/>
          <p:nvPr/>
        </p:nvSpPr>
        <p:spPr>
          <a:xfrm>
            <a:off x="793790" y="1393746"/>
            <a:ext cx="1736646" cy="217051"/>
          </a:xfrm>
          <a:prstGeom prst="rect">
            <a:avLst/>
          </a:prstGeom>
          <a:noFill/>
          <a:ln/>
        </p:spPr>
        <p:txBody>
          <a:bodyPr wrap="none" lIns="0" tIns="0" rIns="0" bIns="0" rtlCol="0" anchor="t"/>
          <a:lstStyle/>
          <a:p>
            <a:pPr marL="0" indent="0" algn="l">
              <a:lnSpc>
                <a:spcPts val="1700"/>
              </a:lnSpc>
              <a:buNone/>
            </a:pPr>
            <a:r>
              <a:rPr lang="en-US" sz="1350" b="1" dirty="0">
                <a:solidFill>
                  <a:srgbClr val="006747"/>
                </a:solidFill>
                <a:latin typeface="Noto Serif SC Bold" pitchFamily="34" charset="0"/>
                <a:ea typeface="Noto Serif SC Bold" pitchFamily="34" charset="-122"/>
                <a:cs typeface="Noto Serif SC Bold" pitchFamily="34" charset="-120"/>
              </a:rPr>
              <a:t>The Challenge</a:t>
            </a:r>
            <a:endParaRPr lang="en-US" sz="1350" dirty="0"/>
          </a:p>
        </p:txBody>
      </p:sp>
      <p:sp>
        <p:nvSpPr>
          <p:cNvPr id="4" name="Text 2"/>
          <p:cNvSpPr/>
          <p:nvPr/>
        </p:nvSpPr>
        <p:spPr>
          <a:xfrm>
            <a:off x="793790" y="1749623"/>
            <a:ext cx="7690128" cy="666869"/>
          </a:xfrm>
          <a:prstGeom prst="rect">
            <a:avLst/>
          </a:prstGeom>
          <a:noFill/>
          <a:ln/>
        </p:spPr>
        <p:txBody>
          <a:bodyPr wrap="squar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In today's data-rich business environment, companies struggle to transform customer data into actionable insights. Despite collecting vast amounts of transactional and behavioral data, many organizations fail to implement effective personalization strategies due to inadequate customer segmentation capabilities.</a:t>
            </a:r>
            <a:endParaRPr lang="en-US" sz="1050" dirty="0"/>
          </a:p>
        </p:txBody>
      </p:sp>
      <p:sp>
        <p:nvSpPr>
          <p:cNvPr id="5" name="Text 3"/>
          <p:cNvSpPr/>
          <p:nvPr/>
        </p:nvSpPr>
        <p:spPr>
          <a:xfrm>
            <a:off x="793790" y="2541508"/>
            <a:ext cx="7690128"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This gap between data collection and strategic action results in:</a:t>
            </a:r>
            <a:endParaRPr lang="en-US" sz="1050" dirty="0"/>
          </a:p>
        </p:txBody>
      </p:sp>
      <p:sp>
        <p:nvSpPr>
          <p:cNvPr id="6" name="Text 4"/>
          <p:cNvSpPr/>
          <p:nvPr/>
        </p:nvSpPr>
        <p:spPr>
          <a:xfrm>
            <a:off x="793790" y="2888813"/>
            <a:ext cx="7690128" cy="222290"/>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4B4A4A"/>
                </a:solidFill>
                <a:latin typeface="Geist" pitchFamily="34" charset="0"/>
                <a:ea typeface="Geist" pitchFamily="34" charset="-122"/>
                <a:cs typeface="Geist" pitchFamily="34" charset="-120"/>
              </a:rPr>
              <a:t>Generic marketing campaigns with low conversion rates</a:t>
            </a:r>
            <a:endParaRPr lang="en-US" sz="1050" dirty="0"/>
          </a:p>
        </p:txBody>
      </p:sp>
      <p:sp>
        <p:nvSpPr>
          <p:cNvPr id="7" name="Text 5"/>
          <p:cNvSpPr/>
          <p:nvPr/>
        </p:nvSpPr>
        <p:spPr>
          <a:xfrm>
            <a:off x="793790" y="3159681"/>
            <a:ext cx="7690128" cy="222290"/>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4B4A4A"/>
                </a:solidFill>
                <a:latin typeface="Geist" pitchFamily="34" charset="0"/>
                <a:ea typeface="Geist" pitchFamily="34" charset="-122"/>
                <a:cs typeface="Geist" pitchFamily="34" charset="-120"/>
              </a:rPr>
              <a:t>Missed opportunities for customer retention</a:t>
            </a:r>
            <a:endParaRPr lang="en-US" sz="1050" dirty="0"/>
          </a:p>
        </p:txBody>
      </p:sp>
      <p:sp>
        <p:nvSpPr>
          <p:cNvPr id="8" name="Text 6"/>
          <p:cNvSpPr/>
          <p:nvPr/>
        </p:nvSpPr>
        <p:spPr>
          <a:xfrm>
            <a:off x="793790" y="3430548"/>
            <a:ext cx="7690128" cy="222290"/>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4B4A4A"/>
                </a:solidFill>
                <a:latin typeface="Geist" pitchFamily="34" charset="0"/>
                <a:ea typeface="Geist" pitchFamily="34" charset="-122"/>
                <a:cs typeface="Geist" pitchFamily="34" charset="-120"/>
              </a:rPr>
              <a:t>Suboptimal revenue growth potential</a:t>
            </a:r>
            <a:endParaRPr lang="en-US" sz="1050" dirty="0"/>
          </a:p>
        </p:txBody>
      </p:sp>
      <p:pic>
        <p:nvPicPr>
          <p:cNvPr id="9" name="Image 0" descr="preencoded.png"/>
          <p:cNvPicPr>
            <a:picLocks noChangeAspect="1"/>
          </p:cNvPicPr>
          <p:nvPr/>
        </p:nvPicPr>
        <p:blipFill>
          <a:blip r:embed="rId3"/>
          <a:stretch>
            <a:fillRect/>
          </a:stretch>
        </p:blipFill>
        <p:spPr>
          <a:xfrm>
            <a:off x="8830389" y="1411129"/>
            <a:ext cx="3994190" cy="3994190"/>
          </a:xfrm>
          <a:prstGeom prst="rect">
            <a:avLst/>
          </a:prstGeom>
        </p:spPr>
      </p:pic>
      <p:sp>
        <p:nvSpPr>
          <p:cNvPr id="10" name="Shape 7"/>
          <p:cNvSpPr/>
          <p:nvPr/>
        </p:nvSpPr>
        <p:spPr>
          <a:xfrm>
            <a:off x="793790" y="5910858"/>
            <a:ext cx="4255056" cy="60960"/>
          </a:xfrm>
          <a:prstGeom prst="roundRect">
            <a:avLst>
              <a:gd name="adj" fmla="val 205116"/>
            </a:avLst>
          </a:prstGeom>
          <a:solidFill>
            <a:srgbClr val="006747"/>
          </a:solidFill>
          <a:ln/>
        </p:spPr>
        <p:txBody>
          <a:bodyPr/>
          <a:lstStyle/>
          <a:p>
            <a:endParaRPr lang="en-US"/>
          </a:p>
        </p:txBody>
      </p:sp>
      <p:sp>
        <p:nvSpPr>
          <p:cNvPr id="11" name="Shape 8"/>
          <p:cNvSpPr/>
          <p:nvPr/>
        </p:nvSpPr>
        <p:spPr>
          <a:xfrm>
            <a:off x="2712958" y="5717738"/>
            <a:ext cx="416719" cy="416719"/>
          </a:xfrm>
          <a:prstGeom prst="roundRect">
            <a:avLst>
              <a:gd name="adj" fmla="val 219428"/>
            </a:avLst>
          </a:prstGeom>
          <a:solidFill>
            <a:srgbClr val="006747"/>
          </a:solidFill>
          <a:ln/>
        </p:spPr>
        <p:txBody>
          <a:bodyPr/>
          <a:lstStyle/>
          <a:p>
            <a:endParaRPr lang="en-US"/>
          </a:p>
        </p:txBody>
      </p:sp>
      <p:sp>
        <p:nvSpPr>
          <p:cNvPr id="12" name="Text 9"/>
          <p:cNvSpPr/>
          <p:nvPr/>
        </p:nvSpPr>
        <p:spPr>
          <a:xfrm>
            <a:off x="2837974" y="5821918"/>
            <a:ext cx="166688" cy="208359"/>
          </a:xfrm>
          <a:prstGeom prst="rect">
            <a:avLst/>
          </a:prstGeom>
          <a:noFill/>
          <a:ln/>
        </p:spPr>
        <p:txBody>
          <a:bodyPr wrap="none" lIns="0" tIns="0" rIns="0" bIns="0" rtlCol="0" anchor="t"/>
          <a:lstStyle/>
          <a:p>
            <a:pPr marL="0" indent="0" algn="l">
              <a:lnSpc>
                <a:spcPts val="2100"/>
              </a:lnSpc>
              <a:buNone/>
            </a:pPr>
            <a:r>
              <a:rPr lang="en-US" sz="1300" b="1" dirty="0">
                <a:solidFill>
                  <a:srgbClr val="FFFFFF"/>
                </a:solidFill>
                <a:latin typeface="Noto Serif SC Bold" pitchFamily="34" charset="0"/>
                <a:ea typeface="Noto Serif SC Bold" pitchFamily="34" charset="-122"/>
                <a:cs typeface="Noto Serif SC Bold" pitchFamily="34" charset="-120"/>
              </a:rPr>
              <a:t>1</a:t>
            </a:r>
            <a:endParaRPr lang="en-US" sz="1300" dirty="0"/>
          </a:p>
        </p:txBody>
      </p:sp>
      <p:sp>
        <p:nvSpPr>
          <p:cNvPr id="13" name="Text 10"/>
          <p:cNvSpPr/>
          <p:nvPr/>
        </p:nvSpPr>
        <p:spPr>
          <a:xfrm>
            <a:off x="947857" y="6273403"/>
            <a:ext cx="2907149" cy="217051"/>
          </a:xfrm>
          <a:prstGeom prst="rect">
            <a:avLst/>
          </a:prstGeom>
          <a:noFill/>
          <a:ln/>
        </p:spPr>
        <p:txBody>
          <a:bodyPr wrap="none" lIns="0" tIns="0" rIns="0" bIns="0" rtlCol="0" anchor="t"/>
          <a:lstStyle/>
          <a:p>
            <a:pPr marL="0" indent="0" algn="l">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Identify Distinct Customer Types</a:t>
            </a:r>
            <a:endParaRPr lang="en-US" sz="1350" dirty="0"/>
          </a:p>
        </p:txBody>
      </p:sp>
      <p:sp>
        <p:nvSpPr>
          <p:cNvPr id="14" name="Text 11"/>
          <p:cNvSpPr/>
          <p:nvPr/>
        </p:nvSpPr>
        <p:spPr>
          <a:xfrm>
            <a:off x="947857" y="6573798"/>
            <a:ext cx="3946922" cy="889159"/>
          </a:xfrm>
          <a:prstGeom prst="rect">
            <a:avLst/>
          </a:prstGeom>
          <a:noFill/>
          <a:ln/>
        </p:spPr>
        <p:txBody>
          <a:bodyPr wrap="squar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Develop a segmentation system capable of automatically identifying valuable customer groups such as VIP users, dormant accounts, potential churners, and new customers based on their purchasing patterns and engagement history.</a:t>
            </a:r>
            <a:endParaRPr lang="en-US" sz="1050" dirty="0"/>
          </a:p>
        </p:txBody>
      </p:sp>
      <p:sp>
        <p:nvSpPr>
          <p:cNvPr id="15" name="Shape 12"/>
          <p:cNvSpPr/>
          <p:nvPr/>
        </p:nvSpPr>
        <p:spPr>
          <a:xfrm>
            <a:off x="5187672" y="5910858"/>
            <a:ext cx="4255056" cy="60960"/>
          </a:xfrm>
          <a:prstGeom prst="roundRect">
            <a:avLst>
              <a:gd name="adj" fmla="val 205116"/>
            </a:avLst>
          </a:prstGeom>
          <a:solidFill>
            <a:srgbClr val="006747"/>
          </a:solidFill>
          <a:ln/>
        </p:spPr>
        <p:txBody>
          <a:bodyPr/>
          <a:lstStyle/>
          <a:p>
            <a:endParaRPr lang="en-US"/>
          </a:p>
        </p:txBody>
      </p:sp>
      <p:sp>
        <p:nvSpPr>
          <p:cNvPr id="16" name="Shape 13"/>
          <p:cNvSpPr/>
          <p:nvPr/>
        </p:nvSpPr>
        <p:spPr>
          <a:xfrm>
            <a:off x="7106841" y="5717738"/>
            <a:ext cx="416719" cy="416719"/>
          </a:xfrm>
          <a:prstGeom prst="roundRect">
            <a:avLst>
              <a:gd name="adj" fmla="val 219428"/>
            </a:avLst>
          </a:prstGeom>
          <a:solidFill>
            <a:srgbClr val="006747"/>
          </a:solidFill>
          <a:ln/>
        </p:spPr>
        <p:txBody>
          <a:bodyPr/>
          <a:lstStyle/>
          <a:p>
            <a:endParaRPr lang="en-US"/>
          </a:p>
        </p:txBody>
      </p:sp>
      <p:sp>
        <p:nvSpPr>
          <p:cNvPr id="17" name="Text 14"/>
          <p:cNvSpPr/>
          <p:nvPr/>
        </p:nvSpPr>
        <p:spPr>
          <a:xfrm>
            <a:off x="7231856" y="5821918"/>
            <a:ext cx="166688" cy="208359"/>
          </a:xfrm>
          <a:prstGeom prst="rect">
            <a:avLst/>
          </a:prstGeom>
          <a:noFill/>
          <a:ln/>
        </p:spPr>
        <p:txBody>
          <a:bodyPr wrap="none" lIns="0" tIns="0" rIns="0" bIns="0" rtlCol="0" anchor="t"/>
          <a:lstStyle/>
          <a:p>
            <a:pPr marL="0" indent="0" algn="l">
              <a:lnSpc>
                <a:spcPts val="2100"/>
              </a:lnSpc>
              <a:buNone/>
            </a:pPr>
            <a:r>
              <a:rPr lang="en-US" sz="1300" b="1" dirty="0">
                <a:solidFill>
                  <a:srgbClr val="FFFFFF"/>
                </a:solidFill>
                <a:latin typeface="Noto Serif SC Bold" pitchFamily="34" charset="0"/>
                <a:ea typeface="Noto Serif SC Bold" pitchFamily="34" charset="-122"/>
                <a:cs typeface="Noto Serif SC Bold" pitchFamily="34" charset="-120"/>
              </a:rPr>
              <a:t>2</a:t>
            </a:r>
            <a:endParaRPr lang="en-US" sz="1300" dirty="0"/>
          </a:p>
        </p:txBody>
      </p:sp>
      <p:sp>
        <p:nvSpPr>
          <p:cNvPr id="18" name="Text 15"/>
          <p:cNvSpPr/>
          <p:nvPr/>
        </p:nvSpPr>
        <p:spPr>
          <a:xfrm>
            <a:off x="5341739" y="6273403"/>
            <a:ext cx="3334464" cy="217051"/>
          </a:xfrm>
          <a:prstGeom prst="rect">
            <a:avLst/>
          </a:prstGeom>
          <a:noFill/>
          <a:ln/>
        </p:spPr>
        <p:txBody>
          <a:bodyPr wrap="none" lIns="0" tIns="0" rIns="0" bIns="0" rtlCol="0" anchor="t"/>
          <a:lstStyle/>
          <a:p>
            <a:pPr marL="0" indent="0" algn="l">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Provide AI-Backed Recommendations</a:t>
            </a:r>
            <a:endParaRPr lang="en-US" sz="1350" dirty="0"/>
          </a:p>
        </p:txBody>
      </p:sp>
      <p:sp>
        <p:nvSpPr>
          <p:cNvPr id="19" name="Text 16"/>
          <p:cNvSpPr/>
          <p:nvPr/>
        </p:nvSpPr>
        <p:spPr>
          <a:xfrm>
            <a:off x="5341739" y="6573798"/>
            <a:ext cx="3946922" cy="889159"/>
          </a:xfrm>
          <a:prstGeom prst="rect">
            <a:avLst/>
          </a:prstGeom>
          <a:noFill/>
          <a:ln/>
        </p:spPr>
        <p:txBody>
          <a:bodyPr wrap="squar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Support marketing decision-makers with intelligent, data-driven recommendations tailored to each customer segment, enabling more targeted campaigns and personalized communication strategies.</a:t>
            </a:r>
            <a:endParaRPr lang="en-US" sz="1050" dirty="0"/>
          </a:p>
        </p:txBody>
      </p:sp>
      <p:sp>
        <p:nvSpPr>
          <p:cNvPr id="20" name="Shape 17"/>
          <p:cNvSpPr/>
          <p:nvPr/>
        </p:nvSpPr>
        <p:spPr>
          <a:xfrm>
            <a:off x="9581555" y="5910858"/>
            <a:ext cx="4255056" cy="60960"/>
          </a:xfrm>
          <a:prstGeom prst="roundRect">
            <a:avLst>
              <a:gd name="adj" fmla="val 205116"/>
            </a:avLst>
          </a:prstGeom>
          <a:solidFill>
            <a:srgbClr val="006747"/>
          </a:solidFill>
          <a:ln/>
        </p:spPr>
        <p:txBody>
          <a:bodyPr/>
          <a:lstStyle/>
          <a:p>
            <a:endParaRPr lang="en-US"/>
          </a:p>
        </p:txBody>
      </p:sp>
      <p:sp>
        <p:nvSpPr>
          <p:cNvPr id="21" name="Shape 18"/>
          <p:cNvSpPr/>
          <p:nvPr/>
        </p:nvSpPr>
        <p:spPr>
          <a:xfrm>
            <a:off x="11500723" y="5717738"/>
            <a:ext cx="416719" cy="416719"/>
          </a:xfrm>
          <a:prstGeom prst="roundRect">
            <a:avLst>
              <a:gd name="adj" fmla="val 219428"/>
            </a:avLst>
          </a:prstGeom>
          <a:solidFill>
            <a:srgbClr val="006747"/>
          </a:solidFill>
          <a:ln/>
        </p:spPr>
        <p:txBody>
          <a:bodyPr/>
          <a:lstStyle/>
          <a:p>
            <a:endParaRPr lang="en-US"/>
          </a:p>
        </p:txBody>
      </p:sp>
      <p:sp>
        <p:nvSpPr>
          <p:cNvPr id="22" name="Text 19"/>
          <p:cNvSpPr/>
          <p:nvPr/>
        </p:nvSpPr>
        <p:spPr>
          <a:xfrm>
            <a:off x="11625739" y="5821918"/>
            <a:ext cx="166688" cy="208359"/>
          </a:xfrm>
          <a:prstGeom prst="rect">
            <a:avLst/>
          </a:prstGeom>
          <a:noFill/>
          <a:ln/>
        </p:spPr>
        <p:txBody>
          <a:bodyPr wrap="none" lIns="0" tIns="0" rIns="0" bIns="0" rtlCol="0" anchor="t"/>
          <a:lstStyle/>
          <a:p>
            <a:pPr marL="0" indent="0" algn="l">
              <a:lnSpc>
                <a:spcPts val="2100"/>
              </a:lnSpc>
              <a:buNone/>
            </a:pPr>
            <a:r>
              <a:rPr lang="en-US" sz="1300" b="1" dirty="0">
                <a:solidFill>
                  <a:srgbClr val="FFFFFF"/>
                </a:solidFill>
                <a:latin typeface="Noto Serif SC Bold" pitchFamily="34" charset="0"/>
                <a:ea typeface="Noto Serif SC Bold" pitchFamily="34" charset="-122"/>
                <a:cs typeface="Noto Serif SC Bold" pitchFamily="34" charset="-120"/>
              </a:rPr>
              <a:t>3</a:t>
            </a:r>
            <a:endParaRPr lang="en-US" sz="1300" dirty="0"/>
          </a:p>
        </p:txBody>
      </p:sp>
      <p:sp>
        <p:nvSpPr>
          <p:cNvPr id="23" name="Text 20"/>
          <p:cNvSpPr/>
          <p:nvPr/>
        </p:nvSpPr>
        <p:spPr>
          <a:xfrm>
            <a:off x="9735622" y="6273403"/>
            <a:ext cx="2637592" cy="217051"/>
          </a:xfrm>
          <a:prstGeom prst="rect">
            <a:avLst/>
          </a:prstGeom>
          <a:noFill/>
          <a:ln/>
        </p:spPr>
        <p:txBody>
          <a:bodyPr wrap="none" lIns="0" tIns="0" rIns="0" bIns="0" rtlCol="0" anchor="t"/>
          <a:lstStyle/>
          <a:p>
            <a:pPr marL="0" indent="0" algn="l">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Enable Interactive Simulation</a:t>
            </a:r>
            <a:endParaRPr lang="en-US" sz="1350" dirty="0"/>
          </a:p>
        </p:txBody>
      </p:sp>
      <p:sp>
        <p:nvSpPr>
          <p:cNvPr id="24" name="Text 21"/>
          <p:cNvSpPr/>
          <p:nvPr/>
        </p:nvSpPr>
        <p:spPr>
          <a:xfrm>
            <a:off x="9735622" y="6573798"/>
            <a:ext cx="3946922" cy="889159"/>
          </a:xfrm>
          <a:prstGeom prst="rect">
            <a:avLst/>
          </a:prstGeom>
          <a:noFill/>
          <a:ln/>
        </p:spPr>
        <p:txBody>
          <a:bodyPr wrap="squar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Create a flexible, user-friendly interface that allows business users to simulate segmentation for new or hypothetical customers, test different scenarios, and understand the driving factors behind segment assignment.</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96835" y="272891"/>
            <a:ext cx="2491026"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Noto Serif SC Bold" pitchFamily="34" charset="0"/>
                <a:ea typeface="Noto Serif SC Bold" pitchFamily="34" charset="-122"/>
                <a:cs typeface="Noto Serif SC Bold" pitchFamily="34" charset="-120"/>
              </a:rPr>
              <a:t>Dataset Description</a:t>
            </a:r>
            <a:endParaRPr lang="en-US" sz="1950" dirty="0"/>
          </a:p>
        </p:txBody>
      </p:sp>
      <p:sp>
        <p:nvSpPr>
          <p:cNvPr id="3" name="Text 1"/>
          <p:cNvSpPr/>
          <p:nvPr/>
        </p:nvSpPr>
        <p:spPr>
          <a:xfrm>
            <a:off x="396835" y="831056"/>
            <a:ext cx="1320404" cy="245745"/>
          </a:xfrm>
          <a:prstGeom prst="rect">
            <a:avLst/>
          </a:prstGeom>
          <a:noFill/>
          <a:ln/>
        </p:spPr>
        <p:txBody>
          <a:bodyPr wrap="none" lIns="0" tIns="0" rIns="0" bIns="0" rtlCol="0" anchor="t"/>
          <a:lstStyle/>
          <a:p>
            <a:pPr marL="0" indent="0" algn="l">
              <a:lnSpc>
                <a:spcPts val="1200"/>
              </a:lnSpc>
              <a:buNone/>
            </a:pPr>
            <a:r>
              <a:rPr lang="en-US" sz="1200" b="1" dirty="0">
                <a:solidFill>
                  <a:srgbClr val="006747"/>
                </a:solidFill>
                <a:latin typeface="Noto Serif SC Bold" pitchFamily="34" charset="0"/>
                <a:ea typeface="Noto Serif SC Bold" pitchFamily="34" charset="-122"/>
                <a:cs typeface="Noto Serif SC Bold" pitchFamily="34" charset="-120"/>
              </a:rPr>
              <a:t>Dataset Source</a:t>
            </a:r>
            <a:endParaRPr lang="en-US" sz="1200" dirty="0"/>
          </a:p>
        </p:txBody>
      </p:sp>
      <p:sp>
        <p:nvSpPr>
          <p:cNvPr id="4" name="Text 2"/>
          <p:cNvSpPr/>
          <p:nvPr/>
        </p:nvSpPr>
        <p:spPr>
          <a:xfrm>
            <a:off x="396835" y="1085254"/>
            <a:ext cx="6797397" cy="829151"/>
          </a:xfrm>
          <a:prstGeom prst="rect">
            <a:avLst/>
          </a:prstGeom>
          <a:noFill/>
          <a:ln/>
        </p:spPr>
        <p:txBody>
          <a:bodyPr wrap="squar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The dataset is sourced from Kaggle's "Customer Personality Analysis" collection, which provides a rich set of attributes about customer behavior, demographics, and transaction history. This dataset represents a typical customer database that might be available to marketing teams in retail or e-commerce businesses.</a:t>
            </a:r>
            <a:endParaRPr lang="en-US" sz="1000" dirty="0"/>
          </a:p>
        </p:txBody>
      </p:sp>
      <p:sp>
        <p:nvSpPr>
          <p:cNvPr id="5" name="Text 3"/>
          <p:cNvSpPr/>
          <p:nvPr/>
        </p:nvSpPr>
        <p:spPr>
          <a:xfrm>
            <a:off x="440413" y="2424939"/>
            <a:ext cx="1276826" cy="254198"/>
          </a:xfrm>
          <a:prstGeom prst="rect">
            <a:avLst/>
          </a:prstGeom>
          <a:noFill/>
          <a:ln/>
        </p:spPr>
        <p:txBody>
          <a:bodyPr wrap="none" lIns="0" tIns="0" rIns="0" bIns="0" rtlCol="0" anchor="t"/>
          <a:lstStyle/>
          <a:p>
            <a:pPr marL="0" indent="0" algn="l">
              <a:lnSpc>
                <a:spcPts val="1200"/>
              </a:lnSpc>
              <a:buNone/>
            </a:pPr>
            <a:r>
              <a:rPr lang="en-US" sz="1200" b="1" dirty="0">
                <a:solidFill>
                  <a:srgbClr val="006747"/>
                </a:solidFill>
                <a:latin typeface="Noto Serif SC Bold" pitchFamily="34" charset="0"/>
                <a:ea typeface="Noto Serif SC Bold" pitchFamily="34" charset="-122"/>
                <a:cs typeface="Noto Serif SC Bold" pitchFamily="34" charset="-120"/>
              </a:rPr>
              <a:t>Data Characteristics</a:t>
            </a:r>
            <a:endParaRPr lang="en-US" sz="1200" dirty="0"/>
          </a:p>
        </p:txBody>
      </p:sp>
      <p:sp>
        <p:nvSpPr>
          <p:cNvPr id="6" name="Text 4"/>
          <p:cNvSpPr/>
          <p:nvPr/>
        </p:nvSpPr>
        <p:spPr>
          <a:xfrm>
            <a:off x="440413" y="2679137"/>
            <a:ext cx="6797397" cy="317183"/>
          </a:xfrm>
          <a:prstGeom prst="rect">
            <a:avLst/>
          </a:prstGeom>
          <a:noFill/>
          <a:ln/>
        </p:spPr>
        <p:txBody>
          <a:bodyPr wrap="squar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The dataset includes thousands of customer records with complete transaction histories, allowing for comprehensive RFM analysis. The data spans multiple time periods, providing sufficient historical context for identifying patterns in customer behavior.</a:t>
            </a:r>
            <a:endParaRPr lang="en-US" sz="1000" dirty="0"/>
          </a:p>
        </p:txBody>
      </p:sp>
      <p:sp>
        <p:nvSpPr>
          <p:cNvPr id="7" name="Text 5"/>
          <p:cNvSpPr/>
          <p:nvPr/>
        </p:nvSpPr>
        <p:spPr>
          <a:xfrm>
            <a:off x="440413" y="3276298"/>
            <a:ext cx="6797397" cy="317183"/>
          </a:xfrm>
          <a:prstGeom prst="rect">
            <a:avLst/>
          </a:prstGeom>
          <a:noFill/>
          <a:ln/>
        </p:spPr>
        <p:txBody>
          <a:bodyPr wrap="squar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While the core segmentation relies primarily on the RFM metrics, additional demographic and categorical attributes enable more nuanced filtering and segment exploration in the final application.</a:t>
            </a:r>
            <a:endParaRPr lang="en-US" sz="1000" dirty="0"/>
          </a:p>
        </p:txBody>
      </p:sp>
      <p:sp>
        <p:nvSpPr>
          <p:cNvPr id="8" name="Shape 6"/>
          <p:cNvSpPr/>
          <p:nvPr/>
        </p:nvSpPr>
        <p:spPr>
          <a:xfrm>
            <a:off x="7443788" y="843439"/>
            <a:ext cx="6797397" cy="1772603"/>
          </a:xfrm>
          <a:prstGeom prst="roundRect">
            <a:avLst>
              <a:gd name="adj" fmla="val 5039"/>
            </a:avLst>
          </a:prstGeom>
          <a:noFill/>
          <a:ln w="7620">
            <a:solidFill>
              <a:srgbClr val="000000">
                <a:alpha val="8000"/>
              </a:srgbClr>
            </a:solidFill>
            <a:prstDash val="solid"/>
          </a:ln>
        </p:spPr>
        <p:txBody>
          <a:bodyPr/>
          <a:lstStyle/>
          <a:p>
            <a:endParaRPr lang="en-US" sz="1000"/>
          </a:p>
        </p:txBody>
      </p:sp>
      <p:sp>
        <p:nvSpPr>
          <p:cNvPr id="9" name="Shape 7"/>
          <p:cNvSpPr/>
          <p:nvPr/>
        </p:nvSpPr>
        <p:spPr>
          <a:xfrm>
            <a:off x="7451408" y="860421"/>
            <a:ext cx="6797397" cy="427431"/>
          </a:xfrm>
          <a:prstGeom prst="rect">
            <a:avLst/>
          </a:prstGeom>
          <a:solidFill>
            <a:srgbClr val="FFFFFF">
              <a:alpha val="4000"/>
            </a:srgbClr>
          </a:solidFill>
          <a:ln/>
        </p:spPr>
        <p:txBody>
          <a:bodyPr/>
          <a:lstStyle/>
          <a:p>
            <a:endParaRPr lang="en-US" sz="1000"/>
          </a:p>
        </p:txBody>
      </p:sp>
      <p:sp>
        <p:nvSpPr>
          <p:cNvPr id="10" name="Text 8"/>
          <p:cNvSpPr/>
          <p:nvPr/>
        </p:nvSpPr>
        <p:spPr>
          <a:xfrm>
            <a:off x="7550706" y="918210"/>
            <a:ext cx="2510671" cy="158591"/>
          </a:xfrm>
          <a:prstGeom prst="rect">
            <a:avLst/>
          </a:prstGeom>
          <a:noFill/>
          <a:ln/>
        </p:spPr>
        <p:txBody>
          <a:bodyPr wrap="none" lIns="0" tIns="0" rIns="0" bIns="0" rtlCol="0" anchor="t"/>
          <a:lstStyle/>
          <a:p>
            <a:pPr marL="0" indent="0" algn="l">
              <a:lnSpc>
                <a:spcPts val="1250"/>
              </a:lnSpc>
              <a:buNone/>
            </a:pPr>
            <a:r>
              <a:rPr lang="en-US" sz="1000" b="1" dirty="0">
                <a:solidFill>
                  <a:srgbClr val="4B4A4A"/>
                </a:solidFill>
                <a:latin typeface="Geist" pitchFamily="34" charset="0"/>
                <a:ea typeface="Geist" pitchFamily="34" charset="-122"/>
                <a:cs typeface="Geist" pitchFamily="34" charset="-120"/>
              </a:rPr>
              <a:t>Attribute</a:t>
            </a:r>
            <a:endParaRPr lang="en-US" sz="1000" dirty="0"/>
          </a:p>
        </p:txBody>
      </p:sp>
      <p:sp>
        <p:nvSpPr>
          <p:cNvPr id="11" name="Text 9"/>
          <p:cNvSpPr/>
          <p:nvPr/>
        </p:nvSpPr>
        <p:spPr>
          <a:xfrm>
            <a:off x="10267355" y="918210"/>
            <a:ext cx="2506861" cy="158591"/>
          </a:xfrm>
          <a:prstGeom prst="rect">
            <a:avLst/>
          </a:prstGeom>
          <a:noFill/>
          <a:ln/>
        </p:spPr>
        <p:txBody>
          <a:bodyPr wrap="none" lIns="0" tIns="0" rIns="0" bIns="0" rtlCol="0" anchor="t"/>
          <a:lstStyle/>
          <a:p>
            <a:pPr marL="0" indent="0" algn="l">
              <a:lnSpc>
                <a:spcPts val="1250"/>
              </a:lnSpc>
              <a:buNone/>
            </a:pPr>
            <a:r>
              <a:rPr lang="en-US" sz="1000" b="1" dirty="0">
                <a:solidFill>
                  <a:srgbClr val="4B4A4A"/>
                </a:solidFill>
                <a:latin typeface="Geist" pitchFamily="34" charset="0"/>
                <a:ea typeface="Geist" pitchFamily="34" charset="-122"/>
                <a:cs typeface="Geist" pitchFamily="34" charset="-120"/>
              </a:rPr>
              <a:t>Description</a:t>
            </a:r>
            <a:endParaRPr lang="en-US" sz="1000" dirty="0"/>
          </a:p>
        </p:txBody>
      </p:sp>
      <p:sp>
        <p:nvSpPr>
          <p:cNvPr id="12" name="Text 10"/>
          <p:cNvSpPr/>
          <p:nvPr/>
        </p:nvSpPr>
        <p:spPr>
          <a:xfrm>
            <a:off x="12980194" y="918210"/>
            <a:ext cx="1154192" cy="158591"/>
          </a:xfrm>
          <a:prstGeom prst="rect">
            <a:avLst/>
          </a:prstGeom>
          <a:noFill/>
          <a:ln/>
        </p:spPr>
        <p:txBody>
          <a:bodyPr wrap="none" lIns="0" tIns="0" rIns="0" bIns="0" rtlCol="0" anchor="t"/>
          <a:lstStyle/>
          <a:p>
            <a:pPr marL="0" indent="0" algn="l">
              <a:lnSpc>
                <a:spcPts val="1250"/>
              </a:lnSpc>
              <a:buNone/>
            </a:pPr>
            <a:r>
              <a:rPr lang="en-US" sz="1000" b="1" dirty="0">
                <a:solidFill>
                  <a:srgbClr val="4B4A4A"/>
                </a:solidFill>
                <a:latin typeface="Geist" pitchFamily="34" charset="0"/>
                <a:ea typeface="Geist" pitchFamily="34" charset="-122"/>
                <a:cs typeface="Geist" pitchFamily="34" charset="-120"/>
              </a:rPr>
              <a:t>Usage</a:t>
            </a:r>
            <a:endParaRPr lang="en-US" sz="1000" dirty="0"/>
          </a:p>
        </p:txBody>
      </p:sp>
      <p:sp>
        <p:nvSpPr>
          <p:cNvPr id="13" name="Shape 11"/>
          <p:cNvSpPr/>
          <p:nvPr/>
        </p:nvSpPr>
        <p:spPr>
          <a:xfrm>
            <a:off x="7451408" y="1143953"/>
            <a:ext cx="6782157" cy="292894"/>
          </a:xfrm>
          <a:prstGeom prst="rect">
            <a:avLst/>
          </a:prstGeom>
          <a:solidFill>
            <a:srgbClr val="000000">
              <a:alpha val="4000"/>
            </a:srgbClr>
          </a:solidFill>
          <a:ln/>
        </p:spPr>
        <p:txBody>
          <a:bodyPr/>
          <a:lstStyle/>
          <a:p>
            <a:endParaRPr lang="en-US" sz="1000"/>
          </a:p>
        </p:txBody>
      </p:sp>
      <p:sp>
        <p:nvSpPr>
          <p:cNvPr id="14" name="Text 12"/>
          <p:cNvSpPr/>
          <p:nvPr/>
        </p:nvSpPr>
        <p:spPr>
          <a:xfrm>
            <a:off x="7550706" y="1211104"/>
            <a:ext cx="2510671"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Recency</a:t>
            </a:r>
            <a:endParaRPr lang="en-US" sz="1000" dirty="0"/>
          </a:p>
        </p:txBody>
      </p:sp>
      <p:sp>
        <p:nvSpPr>
          <p:cNvPr id="15" name="Text 13"/>
          <p:cNvSpPr/>
          <p:nvPr/>
        </p:nvSpPr>
        <p:spPr>
          <a:xfrm>
            <a:off x="10267355" y="1211104"/>
            <a:ext cx="2506861"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Days since last purchase</a:t>
            </a:r>
            <a:endParaRPr lang="en-US" sz="1000" dirty="0"/>
          </a:p>
        </p:txBody>
      </p:sp>
      <p:sp>
        <p:nvSpPr>
          <p:cNvPr id="16" name="Text 14"/>
          <p:cNvSpPr/>
          <p:nvPr/>
        </p:nvSpPr>
        <p:spPr>
          <a:xfrm>
            <a:off x="12980194" y="1211104"/>
            <a:ext cx="1154192"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Core RFM metric</a:t>
            </a:r>
            <a:endParaRPr lang="en-US" sz="1000" dirty="0"/>
          </a:p>
        </p:txBody>
      </p:sp>
      <p:sp>
        <p:nvSpPr>
          <p:cNvPr id="17" name="Shape 15"/>
          <p:cNvSpPr/>
          <p:nvPr/>
        </p:nvSpPr>
        <p:spPr>
          <a:xfrm>
            <a:off x="7451408" y="1436846"/>
            <a:ext cx="6782157" cy="292894"/>
          </a:xfrm>
          <a:prstGeom prst="rect">
            <a:avLst/>
          </a:prstGeom>
          <a:solidFill>
            <a:srgbClr val="FFFFFF">
              <a:alpha val="4000"/>
            </a:srgbClr>
          </a:solidFill>
          <a:ln/>
        </p:spPr>
        <p:txBody>
          <a:bodyPr/>
          <a:lstStyle/>
          <a:p>
            <a:endParaRPr lang="en-US" sz="1000"/>
          </a:p>
        </p:txBody>
      </p:sp>
      <p:sp>
        <p:nvSpPr>
          <p:cNvPr id="18" name="Text 16"/>
          <p:cNvSpPr/>
          <p:nvPr/>
        </p:nvSpPr>
        <p:spPr>
          <a:xfrm>
            <a:off x="7550706" y="1503998"/>
            <a:ext cx="2510671"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Frequency</a:t>
            </a:r>
            <a:endParaRPr lang="en-US" sz="1000" dirty="0"/>
          </a:p>
        </p:txBody>
      </p:sp>
      <p:sp>
        <p:nvSpPr>
          <p:cNvPr id="19" name="Text 17"/>
          <p:cNvSpPr/>
          <p:nvPr/>
        </p:nvSpPr>
        <p:spPr>
          <a:xfrm>
            <a:off x="10267355" y="1503998"/>
            <a:ext cx="2506861"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Number of purchases made</a:t>
            </a:r>
            <a:endParaRPr lang="en-US" sz="1000" dirty="0"/>
          </a:p>
        </p:txBody>
      </p:sp>
      <p:sp>
        <p:nvSpPr>
          <p:cNvPr id="20" name="Text 18"/>
          <p:cNvSpPr/>
          <p:nvPr/>
        </p:nvSpPr>
        <p:spPr>
          <a:xfrm>
            <a:off x="12980194" y="1503998"/>
            <a:ext cx="1154192"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Core RFM metric</a:t>
            </a:r>
            <a:endParaRPr lang="en-US" sz="1000" dirty="0"/>
          </a:p>
        </p:txBody>
      </p:sp>
      <p:sp>
        <p:nvSpPr>
          <p:cNvPr id="21" name="Shape 19"/>
          <p:cNvSpPr/>
          <p:nvPr/>
        </p:nvSpPr>
        <p:spPr>
          <a:xfrm>
            <a:off x="7451408" y="1729740"/>
            <a:ext cx="6782157" cy="292894"/>
          </a:xfrm>
          <a:prstGeom prst="rect">
            <a:avLst/>
          </a:prstGeom>
          <a:solidFill>
            <a:srgbClr val="000000">
              <a:alpha val="4000"/>
            </a:srgbClr>
          </a:solidFill>
          <a:ln/>
        </p:spPr>
        <p:txBody>
          <a:bodyPr/>
          <a:lstStyle/>
          <a:p>
            <a:endParaRPr lang="en-US" sz="1000"/>
          </a:p>
        </p:txBody>
      </p:sp>
      <p:sp>
        <p:nvSpPr>
          <p:cNvPr id="22" name="Text 20"/>
          <p:cNvSpPr/>
          <p:nvPr/>
        </p:nvSpPr>
        <p:spPr>
          <a:xfrm>
            <a:off x="7550706" y="1796891"/>
            <a:ext cx="2510671"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Monetary</a:t>
            </a:r>
            <a:endParaRPr lang="en-US" sz="1000" dirty="0"/>
          </a:p>
        </p:txBody>
      </p:sp>
      <p:sp>
        <p:nvSpPr>
          <p:cNvPr id="23" name="Text 21"/>
          <p:cNvSpPr/>
          <p:nvPr/>
        </p:nvSpPr>
        <p:spPr>
          <a:xfrm>
            <a:off x="10267355" y="1796891"/>
            <a:ext cx="2506861"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Total spending by customer</a:t>
            </a:r>
            <a:endParaRPr lang="en-US" sz="1000" dirty="0"/>
          </a:p>
        </p:txBody>
      </p:sp>
      <p:sp>
        <p:nvSpPr>
          <p:cNvPr id="24" name="Text 22"/>
          <p:cNvSpPr/>
          <p:nvPr/>
        </p:nvSpPr>
        <p:spPr>
          <a:xfrm>
            <a:off x="12980194" y="1796891"/>
            <a:ext cx="1154192"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Core RFM metric</a:t>
            </a:r>
            <a:endParaRPr lang="en-US" sz="1000" dirty="0"/>
          </a:p>
        </p:txBody>
      </p:sp>
      <p:sp>
        <p:nvSpPr>
          <p:cNvPr id="25" name="Shape 23"/>
          <p:cNvSpPr/>
          <p:nvPr/>
        </p:nvSpPr>
        <p:spPr>
          <a:xfrm>
            <a:off x="7451408" y="2022634"/>
            <a:ext cx="6782157" cy="292894"/>
          </a:xfrm>
          <a:prstGeom prst="rect">
            <a:avLst/>
          </a:prstGeom>
          <a:solidFill>
            <a:srgbClr val="FFFFFF">
              <a:alpha val="4000"/>
            </a:srgbClr>
          </a:solidFill>
          <a:ln/>
        </p:spPr>
        <p:txBody>
          <a:bodyPr/>
          <a:lstStyle/>
          <a:p>
            <a:endParaRPr lang="en-US" sz="1000"/>
          </a:p>
        </p:txBody>
      </p:sp>
      <p:sp>
        <p:nvSpPr>
          <p:cNvPr id="26" name="Text 24"/>
          <p:cNvSpPr/>
          <p:nvPr/>
        </p:nvSpPr>
        <p:spPr>
          <a:xfrm>
            <a:off x="7550706" y="2089785"/>
            <a:ext cx="2510671"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ID</a:t>
            </a:r>
            <a:endParaRPr lang="en-US" sz="1000" dirty="0"/>
          </a:p>
        </p:txBody>
      </p:sp>
      <p:sp>
        <p:nvSpPr>
          <p:cNvPr id="27" name="Text 25"/>
          <p:cNvSpPr/>
          <p:nvPr/>
        </p:nvSpPr>
        <p:spPr>
          <a:xfrm>
            <a:off x="10267355" y="2089785"/>
            <a:ext cx="2506861"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Customer identifier</a:t>
            </a:r>
            <a:endParaRPr lang="en-US" sz="1000" dirty="0"/>
          </a:p>
        </p:txBody>
      </p:sp>
      <p:sp>
        <p:nvSpPr>
          <p:cNvPr id="28" name="Text 26"/>
          <p:cNvSpPr/>
          <p:nvPr/>
        </p:nvSpPr>
        <p:spPr>
          <a:xfrm>
            <a:off x="12980194" y="2089785"/>
            <a:ext cx="1154192"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Tracking/filtering</a:t>
            </a:r>
            <a:endParaRPr lang="en-US" sz="1000" dirty="0"/>
          </a:p>
        </p:txBody>
      </p:sp>
      <p:sp>
        <p:nvSpPr>
          <p:cNvPr id="29" name="Shape 27"/>
          <p:cNvSpPr/>
          <p:nvPr/>
        </p:nvSpPr>
        <p:spPr>
          <a:xfrm>
            <a:off x="7451408" y="2315528"/>
            <a:ext cx="6782157" cy="292894"/>
          </a:xfrm>
          <a:prstGeom prst="rect">
            <a:avLst/>
          </a:prstGeom>
          <a:solidFill>
            <a:srgbClr val="000000">
              <a:alpha val="4000"/>
            </a:srgbClr>
          </a:solidFill>
          <a:ln/>
        </p:spPr>
        <p:txBody>
          <a:bodyPr/>
          <a:lstStyle/>
          <a:p>
            <a:endParaRPr lang="en-US" sz="1000"/>
          </a:p>
        </p:txBody>
      </p:sp>
      <p:sp>
        <p:nvSpPr>
          <p:cNvPr id="30" name="Text 28"/>
          <p:cNvSpPr/>
          <p:nvPr/>
        </p:nvSpPr>
        <p:spPr>
          <a:xfrm>
            <a:off x="7550706" y="2382679"/>
            <a:ext cx="2510671"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Country</a:t>
            </a:r>
            <a:endParaRPr lang="en-US" sz="1000" dirty="0"/>
          </a:p>
        </p:txBody>
      </p:sp>
      <p:sp>
        <p:nvSpPr>
          <p:cNvPr id="31" name="Text 29"/>
          <p:cNvSpPr/>
          <p:nvPr/>
        </p:nvSpPr>
        <p:spPr>
          <a:xfrm>
            <a:off x="10267355" y="2382679"/>
            <a:ext cx="2506861"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Geographic location</a:t>
            </a:r>
            <a:endParaRPr lang="en-US" sz="1000" dirty="0"/>
          </a:p>
        </p:txBody>
      </p:sp>
      <p:sp>
        <p:nvSpPr>
          <p:cNvPr id="32" name="Text 30"/>
          <p:cNvSpPr/>
          <p:nvPr/>
        </p:nvSpPr>
        <p:spPr>
          <a:xfrm>
            <a:off x="12980194" y="2382679"/>
            <a:ext cx="1154192" cy="158591"/>
          </a:xfrm>
          <a:prstGeom prst="rect">
            <a:avLst/>
          </a:prstGeom>
          <a:noFill/>
          <a:ln/>
        </p:spPr>
        <p:txBody>
          <a:bodyPr wrap="none" lIns="0" tIns="0" rIns="0" bIns="0" rtlCol="0" anchor="t"/>
          <a:lstStyle/>
          <a:p>
            <a:pPr marL="0" indent="0" algn="l">
              <a:lnSpc>
                <a:spcPts val="1250"/>
              </a:lnSpc>
              <a:buNone/>
            </a:pPr>
            <a:r>
              <a:rPr lang="en-US" sz="1000" dirty="0">
                <a:solidFill>
                  <a:srgbClr val="4B4A4A"/>
                </a:solidFill>
                <a:latin typeface="Geist" pitchFamily="34" charset="0"/>
                <a:ea typeface="Geist" pitchFamily="34" charset="-122"/>
                <a:cs typeface="Geist" pitchFamily="34" charset="-120"/>
              </a:rPr>
              <a:t>Segmentation grouping</a:t>
            </a:r>
            <a:endParaRPr lang="en-US" sz="1000" dirty="0"/>
          </a:p>
        </p:txBody>
      </p:sp>
      <p:pic>
        <p:nvPicPr>
          <p:cNvPr id="33" name="Image 0" descr="preencoded.png"/>
          <p:cNvPicPr>
            <a:picLocks noChangeAspect="1"/>
          </p:cNvPicPr>
          <p:nvPr/>
        </p:nvPicPr>
        <p:blipFill>
          <a:blip r:embed="rId3"/>
          <a:stretch>
            <a:fillRect/>
          </a:stretch>
        </p:blipFill>
        <p:spPr>
          <a:xfrm>
            <a:off x="5557078" y="4037083"/>
            <a:ext cx="3274307" cy="3274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41045"/>
            <a:ext cx="4217551" cy="527090"/>
          </a:xfrm>
          <a:prstGeom prst="rect">
            <a:avLst/>
          </a:prstGeom>
          <a:noFill/>
          <a:ln/>
        </p:spPr>
        <p:txBody>
          <a:bodyPr wrap="none" lIns="0" tIns="0" rIns="0" bIns="0" rtlCol="0" anchor="t"/>
          <a:lstStyle/>
          <a:p>
            <a:pPr marL="0" indent="0" algn="l">
              <a:lnSpc>
                <a:spcPts val="4150"/>
              </a:lnSpc>
              <a:buNone/>
            </a:pPr>
            <a:r>
              <a:rPr lang="en-US" sz="3300" b="1" dirty="0">
                <a:solidFill>
                  <a:srgbClr val="006747"/>
                </a:solidFill>
                <a:latin typeface="Noto Serif SC Bold" pitchFamily="34" charset="0"/>
                <a:ea typeface="Noto Serif SC Bold" pitchFamily="34" charset="-122"/>
                <a:cs typeface="Noto Serif SC Bold" pitchFamily="34" charset="-120"/>
              </a:rPr>
              <a:t>Technical Stack</a:t>
            </a:r>
            <a:endParaRPr lang="en-US" sz="3300" dirty="0"/>
          </a:p>
        </p:txBody>
      </p:sp>
      <p:sp>
        <p:nvSpPr>
          <p:cNvPr id="3" name="Text 1"/>
          <p:cNvSpPr/>
          <p:nvPr/>
        </p:nvSpPr>
        <p:spPr>
          <a:xfrm>
            <a:off x="793790" y="1605439"/>
            <a:ext cx="13042821" cy="539829"/>
          </a:xfrm>
          <a:prstGeom prst="rect">
            <a:avLst/>
          </a:prstGeom>
          <a:noFill/>
          <a:ln/>
        </p:spPr>
        <p:txBody>
          <a:bodyPr wrap="squar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The customer segmentation solution leverages a modern data science and machine learning stack, carefully selected to provide robust analytics capabilities while maintaining flexibility and ease of deployment.</a:t>
            </a:r>
            <a:endParaRPr lang="en-US" sz="1300" dirty="0"/>
          </a:p>
        </p:txBody>
      </p:sp>
      <p:pic>
        <p:nvPicPr>
          <p:cNvPr id="4" name="Image 0" descr="preencoded.png"/>
          <p:cNvPicPr>
            <a:picLocks noChangeAspect="1"/>
          </p:cNvPicPr>
          <p:nvPr/>
        </p:nvPicPr>
        <p:blipFill>
          <a:blip r:embed="rId3"/>
          <a:stretch>
            <a:fillRect/>
          </a:stretch>
        </p:blipFill>
        <p:spPr>
          <a:xfrm>
            <a:off x="793790" y="2335054"/>
            <a:ext cx="421719" cy="421719"/>
          </a:xfrm>
          <a:prstGeom prst="rect">
            <a:avLst/>
          </a:prstGeom>
        </p:spPr>
      </p:pic>
      <p:sp>
        <p:nvSpPr>
          <p:cNvPr id="5" name="Text 2"/>
          <p:cNvSpPr/>
          <p:nvPr/>
        </p:nvSpPr>
        <p:spPr>
          <a:xfrm>
            <a:off x="793790" y="2967633"/>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Python</a:t>
            </a:r>
            <a:endParaRPr lang="en-US" sz="1650" dirty="0"/>
          </a:p>
        </p:txBody>
      </p:sp>
      <p:sp>
        <p:nvSpPr>
          <p:cNvPr id="6" name="Text 3"/>
          <p:cNvSpPr/>
          <p:nvPr/>
        </p:nvSpPr>
        <p:spPr>
          <a:xfrm>
            <a:off x="793790" y="3332321"/>
            <a:ext cx="4206954" cy="1349573"/>
          </a:xfrm>
          <a:prstGeom prst="rect">
            <a:avLst/>
          </a:prstGeom>
          <a:noFill/>
          <a:ln/>
        </p:spPr>
        <p:txBody>
          <a:bodyPr wrap="squar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Serves as the core programming language for the entire project, offering a rich ecosystem of data science libraries and tools. Python's versatility enables seamless integration between data processing, machine learning, and web application components.</a:t>
            </a:r>
            <a:endParaRPr lang="en-US" sz="1300" dirty="0"/>
          </a:p>
        </p:txBody>
      </p:sp>
      <p:pic>
        <p:nvPicPr>
          <p:cNvPr id="7" name="Image 1" descr="preencoded.png"/>
          <p:cNvPicPr>
            <a:picLocks noChangeAspect="1"/>
          </p:cNvPicPr>
          <p:nvPr/>
        </p:nvPicPr>
        <p:blipFill>
          <a:blip r:embed="rId4"/>
          <a:stretch>
            <a:fillRect/>
          </a:stretch>
        </p:blipFill>
        <p:spPr>
          <a:xfrm>
            <a:off x="5211604" y="2335054"/>
            <a:ext cx="421719" cy="421719"/>
          </a:xfrm>
          <a:prstGeom prst="rect">
            <a:avLst/>
          </a:prstGeom>
        </p:spPr>
      </p:pic>
      <p:sp>
        <p:nvSpPr>
          <p:cNvPr id="8" name="Text 4"/>
          <p:cNvSpPr/>
          <p:nvPr/>
        </p:nvSpPr>
        <p:spPr>
          <a:xfrm>
            <a:off x="5211604" y="2967633"/>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Pandas &amp; NumPy</a:t>
            </a:r>
            <a:endParaRPr lang="en-US" sz="1650" dirty="0"/>
          </a:p>
        </p:txBody>
      </p:sp>
      <p:sp>
        <p:nvSpPr>
          <p:cNvPr id="9" name="Text 5"/>
          <p:cNvSpPr/>
          <p:nvPr/>
        </p:nvSpPr>
        <p:spPr>
          <a:xfrm>
            <a:off x="5211604" y="3332321"/>
            <a:ext cx="4207073" cy="1349573"/>
          </a:xfrm>
          <a:prstGeom prst="rect">
            <a:avLst/>
          </a:prstGeom>
          <a:noFill/>
          <a:ln/>
        </p:spPr>
        <p:txBody>
          <a:bodyPr wrap="squar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Provides efficient data structures and operations for manipulating numerical tables and time series data. These libraries handle the heavy lifting for data cleaning, transformation, and feature engineering required for RFM analysis.</a:t>
            </a:r>
            <a:endParaRPr lang="en-US" sz="1300" dirty="0"/>
          </a:p>
        </p:txBody>
      </p:sp>
      <p:pic>
        <p:nvPicPr>
          <p:cNvPr id="10" name="Image 2" descr="preencoded.png"/>
          <p:cNvPicPr>
            <a:picLocks noChangeAspect="1"/>
          </p:cNvPicPr>
          <p:nvPr/>
        </p:nvPicPr>
        <p:blipFill>
          <a:blip r:embed="rId5"/>
          <a:stretch>
            <a:fillRect/>
          </a:stretch>
        </p:blipFill>
        <p:spPr>
          <a:xfrm>
            <a:off x="9629537" y="2335054"/>
            <a:ext cx="421719" cy="421719"/>
          </a:xfrm>
          <a:prstGeom prst="rect">
            <a:avLst/>
          </a:prstGeom>
        </p:spPr>
      </p:pic>
      <p:sp>
        <p:nvSpPr>
          <p:cNvPr id="11" name="Text 6"/>
          <p:cNvSpPr/>
          <p:nvPr/>
        </p:nvSpPr>
        <p:spPr>
          <a:xfrm>
            <a:off x="9629537" y="2967633"/>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Scikit-learn</a:t>
            </a:r>
            <a:endParaRPr lang="en-US" sz="1650" dirty="0"/>
          </a:p>
        </p:txBody>
      </p:sp>
      <p:sp>
        <p:nvSpPr>
          <p:cNvPr id="12" name="Text 7"/>
          <p:cNvSpPr/>
          <p:nvPr/>
        </p:nvSpPr>
        <p:spPr>
          <a:xfrm>
            <a:off x="9629537" y="3332321"/>
            <a:ext cx="4207073" cy="1349573"/>
          </a:xfrm>
          <a:prstGeom prst="rect">
            <a:avLst/>
          </a:prstGeom>
          <a:noFill/>
          <a:ln/>
        </p:spPr>
        <p:txBody>
          <a:bodyPr wrap="squar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Implements machine learning algorithms including KMeans clustering, RandomForest classifiers, and PCA dimensionality reduction. This library also provides standardization and preprocessing tools essential for preparing data for modeling.</a:t>
            </a:r>
            <a:endParaRPr lang="en-US" sz="1300" dirty="0"/>
          </a:p>
        </p:txBody>
      </p:sp>
      <p:pic>
        <p:nvPicPr>
          <p:cNvPr id="13" name="Image 3" descr="preencoded.png"/>
          <p:cNvPicPr>
            <a:picLocks noChangeAspect="1"/>
          </p:cNvPicPr>
          <p:nvPr/>
        </p:nvPicPr>
        <p:blipFill>
          <a:blip r:embed="rId6"/>
          <a:stretch>
            <a:fillRect/>
          </a:stretch>
        </p:blipFill>
        <p:spPr>
          <a:xfrm>
            <a:off x="793790" y="4871680"/>
            <a:ext cx="421719" cy="421719"/>
          </a:xfrm>
          <a:prstGeom prst="rect">
            <a:avLst/>
          </a:prstGeom>
        </p:spPr>
      </p:pic>
      <p:sp>
        <p:nvSpPr>
          <p:cNvPr id="14" name="Text 8"/>
          <p:cNvSpPr/>
          <p:nvPr/>
        </p:nvSpPr>
        <p:spPr>
          <a:xfrm>
            <a:off x="793790" y="5504259"/>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Streamlit</a:t>
            </a:r>
            <a:endParaRPr lang="en-US" sz="1650" dirty="0"/>
          </a:p>
        </p:txBody>
      </p:sp>
      <p:sp>
        <p:nvSpPr>
          <p:cNvPr id="15" name="Text 9"/>
          <p:cNvSpPr/>
          <p:nvPr/>
        </p:nvSpPr>
        <p:spPr>
          <a:xfrm>
            <a:off x="793790" y="5868948"/>
            <a:ext cx="4206954" cy="1619488"/>
          </a:xfrm>
          <a:prstGeom prst="rect">
            <a:avLst/>
          </a:prstGeom>
          <a:noFill/>
          <a:ln/>
        </p:spPr>
        <p:txBody>
          <a:bodyPr wrap="squar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Powers the interactive web application frontend, allowing non-technical users to upload data, explore segmentation results, and receive AI-powered recommendations without writing code. Streamlit's rapid development capabilities enable quick iteration and deployment.</a:t>
            </a:r>
            <a:endParaRPr lang="en-US" sz="1300" dirty="0"/>
          </a:p>
        </p:txBody>
      </p:sp>
      <p:pic>
        <p:nvPicPr>
          <p:cNvPr id="16" name="Image 4" descr="preencoded.png"/>
          <p:cNvPicPr>
            <a:picLocks noChangeAspect="1"/>
          </p:cNvPicPr>
          <p:nvPr/>
        </p:nvPicPr>
        <p:blipFill>
          <a:blip r:embed="rId7"/>
          <a:stretch>
            <a:fillRect/>
          </a:stretch>
        </p:blipFill>
        <p:spPr>
          <a:xfrm>
            <a:off x="5211604" y="4871680"/>
            <a:ext cx="421719" cy="421719"/>
          </a:xfrm>
          <a:prstGeom prst="rect">
            <a:avLst/>
          </a:prstGeom>
        </p:spPr>
      </p:pic>
      <p:sp>
        <p:nvSpPr>
          <p:cNvPr id="17" name="Text 10"/>
          <p:cNvSpPr/>
          <p:nvPr/>
        </p:nvSpPr>
        <p:spPr>
          <a:xfrm>
            <a:off x="5211604" y="5504259"/>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SHAP</a:t>
            </a:r>
            <a:endParaRPr lang="en-US" sz="1650" dirty="0"/>
          </a:p>
        </p:txBody>
      </p:sp>
      <p:sp>
        <p:nvSpPr>
          <p:cNvPr id="18" name="Text 11"/>
          <p:cNvSpPr/>
          <p:nvPr/>
        </p:nvSpPr>
        <p:spPr>
          <a:xfrm>
            <a:off x="5211604" y="5868948"/>
            <a:ext cx="4207073" cy="1619488"/>
          </a:xfrm>
          <a:prstGeom prst="rect">
            <a:avLst/>
          </a:prstGeom>
          <a:noFill/>
          <a:ln/>
        </p:spPr>
        <p:txBody>
          <a:bodyPr wrap="squar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Delivers explainable AI capabilities by calculating feature importance and providing visual representations of how each feature impacts model predictions. This is crucial for helping business users understand the factors driving customer segmentation.</a:t>
            </a:r>
            <a:endParaRPr lang="en-US" sz="1300" dirty="0"/>
          </a:p>
        </p:txBody>
      </p:sp>
      <p:pic>
        <p:nvPicPr>
          <p:cNvPr id="19" name="Image 5" descr="preencoded.png"/>
          <p:cNvPicPr>
            <a:picLocks noChangeAspect="1"/>
          </p:cNvPicPr>
          <p:nvPr/>
        </p:nvPicPr>
        <p:blipFill>
          <a:blip r:embed="rId8"/>
          <a:stretch>
            <a:fillRect/>
          </a:stretch>
        </p:blipFill>
        <p:spPr>
          <a:xfrm>
            <a:off x="9629537" y="4871680"/>
            <a:ext cx="421719" cy="421719"/>
          </a:xfrm>
          <a:prstGeom prst="rect">
            <a:avLst/>
          </a:prstGeom>
        </p:spPr>
      </p:pic>
      <p:sp>
        <p:nvSpPr>
          <p:cNvPr id="20" name="Text 12"/>
          <p:cNvSpPr/>
          <p:nvPr/>
        </p:nvSpPr>
        <p:spPr>
          <a:xfrm>
            <a:off x="9629537" y="5504259"/>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LLM Integration</a:t>
            </a:r>
            <a:endParaRPr lang="en-US" sz="1650" dirty="0"/>
          </a:p>
        </p:txBody>
      </p:sp>
      <p:sp>
        <p:nvSpPr>
          <p:cNvPr id="21" name="Text 13"/>
          <p:cNvSpPr/>
          <p:nvPr/>
        </p:nvSpPr>
        <p:spPr>
          <a:xfrm>
            <a:off x="9629537" y="5868948"/>
            <a:ext cx="4207073" cy="1619488"/>
          </a:xfrm>
          <a:prstGeom prst="rect">
            <a:avLst/>
          </a:prstGeom>
          <a:noFill/>
          <a:ln/>
        </p:spPr>
        <p:txBody>
          <a:bodyPr wrap="square" lIns="0" tIns="0" rIns="0" bIns="0" rtlCol="0" anchor="t"/>
          <a:lstStyle/>
          <a:p>
            <a:pPr marL="0" indent="0" algn="l">
              <a:lnSpc>
                <a:spcPts val="2100"/>
              </a:lnSpc>
              <a:buNone/>
            </a:pPr>
            <a:r>
              <a:rPr lang="en-US" sz="1300" dirty="0">
                <a:solidFill>
                  <a:srgbClr val="4B4A4A"/>
                </a:solidFill>
                <a:latin typeface="Geist" pitchFamily="34" charset="0"/>
                <a:ea typeface="Geist" pitchFamily="34" charset="-122"/>
                <a:cs typeface="Geist" pitchFamily="34" charset="-120"/>
              </a:rPr>
              <a:t>The application integrates with Groq's API to access Llama 3.3, a large language model that generates tailored marketing recommendations based on customer segments. This integration combines traditional clustering with modern generative AI capabilities.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10565"/>
            <a:ext cx="5152906" cy="496133"/>
          </a:xfrm>
          <a:prstGeom prst="rect">
            <a:avLst/>
          </a:prstGeom>
          <a:noFill/>
          <a:ln/>
        </p:spPr>
        <p:txBody>
          <a:bodyPr wrap="none" lIns="0" tIns="0" rIns="0" bIns="0" rtlCol="0" anchor="t"/>
          <a:lstStyle/>
          <a:p>
            <a:pPr marL="0" indent="0" algn="l">
              <a:lnSpc>
                <a:spcPts val="3900"/>
              </a:lnSpc>
              <a:buNone/>
            </a:pPr>
            <a:r>
              <a:rPr lang="en-US" sz="3100" b="1" dirty="0">
                <a:solidFill>
                  <a:srgbClr val="006747"/>
                </a:solidFill>
                <a:latin typeface="Noto Serif SC Bold" pitchFamily="34" charset="0"/>
                <a:ea typeface="Noto Serif SC Bold" pitchFamily="34" charset="-122"/>
                <a:cs typeface="Noto Serif SC Bold" pitchFamily="34" charset="-120"/>
              </a:rPr>
              <a:t>Workflow &amp; Methodology</a:t>
            </a:r>
            <a:endParaRPr lang="en-US" sz="3100" dirty="0"/>
          </a:p>
        </p:txBody>
      </p:sp>
      <p:sp>
        <p:nvSpPr>
          <p:cNvPr id="3" name="Text 1"/>
          <p:cNvSpPr/>
          <p:nvPr/>
        </p:nvSpPr>
        <p:spPr>
          <a:xfrm>
            <a:off x="793790" y="1524238"/>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4B4A4A"/>
                </a:solidFill>
                <a:latin typeface="Geist" pitchFamily="34" charset="0"/>
                <a:ea typeface="Geist" pitchFamily="34" charset="-122"/>
                <a:cs typeface="Geist" pitchFamily="34" charset="-120"/>
              </a:rPr>
              <a:t>The customer segmentation solution follows a systematic six-step workflow, combining traditional RFM analysis with advanced machine learning techniques and AI integration.</a:t>
            </a:r>
            <a:endParaRPr lang="en-US" sz="1250" dirty="0"/>
          </a:p>
        </p:txBody>
      </p:sp>
      <p:sp>
        <p:nvSpPr>
          <p:cNvPr id="4" name="Shape 2"/>
          <p:cNvSpPr/>
          <p:nvPr/>
        </p:nvSpPr>
        <p:spPr>
          <a:xfrm>
            <a:off x="7303770" y="1956911"/>
            <a:ext cx="22860" cy="5562005"/>
          </a:xfrm>
          <a:prstGeom prst="roundRect">
            <a:avLst>
              <a:gd name="adj" fmla="val 625116"/>
            </a:avLst>
          </a:prstGeom>
          <a:solidFill>
            <a:srgbClr val="B7D5CA"/>
          </a:solidFill>
          <a:ln/>
        </p:spPr>
        <p:txBody>
          <a:bodyPr/>
          <a:lstStyle/>
          <a:p>
            <a:endParaRPr lang="en-US"/>
          </a:p>
        </p:txBody>
      </p:sp>
      <p:sp>
        <p:nvSpPr>
          <p:cNvPr id="5" name="Shape 3"/>
          <p:cNvSpPr/>
          <p:nvPr/>
        </p:nvSpPr>
        <p:spPr>
          <a:xfrm>
            <a:off x="6683216" y="2124075"/>
            <a:ext cx="476250" cy="22860"/>
          </a:xfrm>
          <a:prstGeom prst="roundRect">
            <a:avLst>
              <a:gd name="adj" fmla="val 625116"/>
            </a:avLst>
          </a:prstGeom>
          <a:solidFill>
            <a:srgbClr val="B7D5CA"/>
          </a:solidFill>
          <a:ln/>
        </p:spPr>
        <p:txBody>
          <a:bodyPr/>
          <a:lstStyle/>
          <a:p>
            <a:endParaRPr lang="en-US"/>
          </a:p>
        </p:txBody>
      </p:sp>
      <p:sp>
        <p:nvSpPr>
          <p:cNvPr id="6" name="Shape 4"/>
          <p:cNvSpPr/>
          <p:nvPr/>
        </p:nvSpPr>
        <p:spPr>
          <a:xfrm>
            <a:off x="7136606" y="1956911"/>
            <a:ext cx="357188" cy="357188"/>
          </a:xfrm>
          <a:prstGeom prst="roundRect">
            <a:avLst>
              <a:gd name="adj" fmla="val 40007"/>
            </a:avLst>
          </a:prstGeom>
          <a:solidFill>
            <a:srgbClr val="D1EFE4"/>
          </a:solidFill>
          <a:ln w="7620">
            <a:solidFill>
              <a:srgbClr val="B7D5CA"/>
            </a:solidFill>
            <a:prstDash val="solid"/>
          </a:ln>
        </p:spPr>
        <p:txBody>
          <a:bodyPr/>
          <a:lstStyle/>
          <a:p>
            <a:endParaRPr lang="en-US"/>
          </a:p>
        </p:txBody>
      </p:sp>
      <p:sp>
        <p:nvSpPr>
          <p:cNvPr id="7" name="Text 5"/>
          <p:cNvSpPr/>
          <p:nvPr/>
        </p:nvSpPr>
        <p:spPr>
          <a:xfrm>
            <a:off x="7196137" y="1986677"/>
            <a:ext cx="238125" cy="297656"/>
          </a:xfrm>
          <a:prstGeom prst="rect">
            <a:avLst/>
          </a:prstGeom>
          <a:noFill/>
          <a:ln/>
        </p:spPr>
        <p:txBody>
          <a:bodyPr wrap="none" lIns="0" tIns="0" rIns="0" bIns="0" rtlCol="0" anchor="t"/>
          <a:lstStyle/>
          <a:p>
            <a:pPr marL="0" indent="0" algn="ctr">
              <a:lnSpc>
                <a:spcPts val="1850"/>
              </a:lnSpc>
              <a:buNone/>
            </a:pPr>
            <a:r>
              <a:rPr lang="en-US" sz="1850" b="1" dirty="0">
                <a:solidFill>
                  <a:srgbClr val="4B4A4A"/>
                </a:solidFill>
                <a:latin typeface="Noto Serif SC Bold" pitchFamily="34" charset="0"/>
                <a:ea typeface="Noto Serif SC Bold" pitchFamily="34" charset="-122"/>
                <a:cs typeface="Noto Serif SC Bold" pitchFamily="34" charset="-120"/>
              </a:rPr>
              <a:t>1</a:t>
            </a:r>
            <a:endParaRPr lang="en-US" sz="1850" dirty="0"/>
          </a:p>
        </p:txBody>
      </p:sp>
      <p:sp>
        <p:nvSpPr>
          <p:cNvPr id="8" name="Text 6"/>
          <p:cNvSpPr/>
          <p:nvPr/>
        </p:nvSpPr>
        <p:spPr>
          <a:xfrm>
            <a:off x="3940135" y="2011442"/>
            <a:ext cx="2581275" cy="248007"/>
          </a:xfrm>
          <a:prstGeom prst="rect">
            <a:avLst/>
          </a:prstGeom>
          <a:noFill/>
          <a:ln/>
        </p:spPr>
        <p:txBody>
          <a:bodyPr wrap="none" lIns="0" tIns="0" rIns="0" bIns="0" rtlCol="0" anchor="t"/>
          <a:lstStyle/>
          <a:p>
            <a:pPr marL="0" indent="0" algn="r">
              <a:lnSpc>
                <a:spcPts val="1950"/>
              </a:lnSpc>
              <a:buNone/>
            </a:pPr>
            <a:r>
              <a:rPr lang="en-US" sz="1550" b="1" dirty="0">
                <a:solidFill>
                  <a:srgbClr val="4B4A4A"/>
                </a:solidFill>
                <a:latin typeface="Noto Serif SC Bold" pitchFamily="34" charset="0"/>
                <a:ea typeface="Noto Serif SC Bold" pitchFamily="34" charset="-122"/>
                <a:cs typeface="Noto Serif SC Bold" pitchFamily="34" charset="-120"/>
              </a:rPr>
              <a:t>RFM Feature Engineering</a:t>
            </a:r>
            <a:endParaRPr lang="en-US" sz="1550" dirty="0"/>
          </a:p>
        </p:txBody>
      </p:sp>
      <p:sp>
        <p:nvSpPr>
          <p:cNvPr id="9" name="Text 7"/>
          <p:cNvSpPr/>
          <p:nvPr/>
        </p:nvSpPr>
        <p:spPr>
          <a:xfrm>
            <a:off x="793790" y="2354699"/>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Recency: Days since last purchase</a:t>
            </a:r>
            <a:endParaRPr lang="en-US" sz="1250" dirty="0"/>
          </a:p>
        </p:txBody>
      </p:sp>
      <p:sp>
        <p:nvSpPr>
          <p:cNvPr id="10" name="Text 8"/>
          <p:cNvSpPr/>
          <p:nvPr/>
        </p:nvSpPr>
        <p:spPr>
          <a:xfrm>
            <a:off x="793790" y="2664262"/>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Frequency: Total number of transactions</a:t>
            </a:r>
            <a:endParaRPr lang="en-US" sz="1250" dirty="0"/>
          </a:p>
        </p:txBody>
      </p:sp>
      <p:sp>
        <p:nvSpPr>
          <p:cNvPr id="11" name="Text 9"/>
          <p:cNvSpPr/>
          <p:nvPr/>
        </p:nvSpPr>
        <p:spPr>
          <a:xfrm>
            <a:off x="793790" y="2973824"/>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Monetary: Total spending value</a:t>
            </a:r>
            <a:endParaRPr lang="en-US" sz="1250" dirty="0"/>
          </a:p>
        </p:txBody>
      </p:sp>
      <p:sp>
        <p:nvSpPr>
          <p:cNvPr id="12" name="Shape 10"/>
          <p:cNvSpPr/>
          <p:nvPr/>
        </p:nvSpPr>
        <p:spPr>
          <a:xfrm>
            <a:off x="7470934" y="3076694"/>
            <a:ext cx="476250" cy="22860"/>
          </a:xfrm>
          <a:prstGeom prst="roundRect">
            <a:avLst>
              <a:gd name="adj" fmla="val 625116"/>
            </a:avLst>
          </a:prstGeom>
          <a:solidFill>
            <a:srgbClr val="B7D5CA"/>
          </a:solidFill>
          <a:ln/>
        </p:spPr>
        <p:txBody>
          <a:bodyPr/>
          <a:lstStyle/>
          <a:p>
            <a:endParaRPr lang="en-US"/>
          </a:p>
        </p:txBody>
      </p:sp>
      <p:sp>
        <p:nvSpPr>
          <p:cNvPr id="13" name="Shape 11"/>
          <p:cNvSpPr/>
          <p:nvPr/>
        </p:nvSpPr>
        <p:spPr>
          <a:xfrm>
            <a:off x="7136606" y="2909530"/>
            <a:ext cx="357188" cy="357188"/>
          </a:xfrm>
          <a:prstGeom prst="roundRect">
            <a:avLst>
              <a:gd name="adj" fmla="val 40007"/>
            </a:avLst>
          </a:prstGeom>
          <a:solidFill>
            <a:srgbClr val="D1EFE4"/>
          </a:solidFill>
          <a:ln w="7620">
            <a:solidFill>
              <a:srgbClr val="B7D5CA"/>
            </a:solidFill>
            <a:prstDash val="solid"/>
          </a:ln>
        </p:spPr>
        <p:txBody>
          <a:bodyPr/>
          <a:lstStyle/>
          <a:p>
            <a:endParaRPr lang="en-US"/>
          </a:p>
        </p:txBody>
      </p:sp>
      <p:sp>
        <p:nvSpPr>
          <p:cNvPr id="14" name="Text 12"/>
          <p:cNvSpPr/>
          <p:nvPr/>
        </p:nvSpPr>
        <p:spPr>
          <a:xfrm>
            <a:off x="7196137" y="2939296"/>
            <a:ext cx="238125" cy="297656"/>
          </a:xfrm>
          <a:prstGeom prst="rect">
            <a:avLst/>
          </a:prstGeom>
          <a:noFill/>
          <a:ln/>
        </p:spPr>
        <p:txBody>
          <a:bodyPr wrap="none" lIns="0" tIns="0" rIns="0" bIns="0" rtlCol="0" anchor="t"/>
          <a:lstStyle/>
          <a:p>
            <a:pPr marL="0" indent="0" algn="ctr">
              <a:lnSpc>
                <a:spcPts val="1850"/>
              </a:lnSpc>
              <a:buNone/>
            </a:pPr>
            <a:r>
              <a:rPr lang="en-US" sz="1850" b="1" dirty="0">
                <a:solidFill>
                  <a:srgbClr val="4B4A4A"/>
                </a:solidFill>
                <a:latin typeface="Noto Serif SC Bold" pitchFamily="34" charset="0"/>
                <a:ea typeface="Noto Serif SC Bold" pitchFamily="34" charset="-122"/>
                <a:cs typeface="Noto Serif SC Bold" pitchFamily="34" charset="-120"/>
              </a:rPr>
              <a:t>2</a:t>
            </a:r>
            <a:endParaRPr lang="en-US" sz="1850" dirty="0"/>
          </a:p>
        </p:txBody>
      </p:sp>
      <p:sp>
        <p:nvSpPr>
          <p:cNvPr id="15" name="Text 13"/>
          <p:cNvSpPr/>
          <p:nvPr/>
        </p:nvSpPr>
        <p:spPr>
          <a:xfrm>
            <a:off x="8108990" y="2964061"/>
            <a:ext cx="4510683" cy="248007"/>
          </a:xfrm>
          <a:prstGeom prst="rect">
            <a:avLst/>
          </a:prstGeom>
          <a:noFill/>
          <a:ln/>
        </p:spPr>
        <p:txBody>
          <a:bodyPr wrap="none" lIns="0" tIns="0" rIns="0" bIns="0" rtlCol="0" anchor="t"/>
          <a:lstStyle/>
          <a:p>
            <a:pPr marL="0" indent="0" algn="l">
              <a:lnSpc>
                <a:spcPts val="1950"/>
              </a:lnSpc>
              <a:buNone/>
            </a:pPr>
            <a:r>
              <a:rPr lang="en-US" sz="1550" b="1" dirty="0">
                <a:solidFill>
                  <a:srgbClr val="4B4A4A"/>
                </a:solidFill>
                <a:latin typeface="Noto Serif SC Bold" pitchFamily="34" charset="0"/>
                <a:ea typeface="Noto Serif SC Bold" pitchFamily="34" charset="-122"/>
                <a:cs typeface="Noto Serif SC Bold" pitchFamily="34" charset="-120"/>
              </a:rPr>
              <a:t>Standardization &amp; Dimensionality Reduction</a:t>
            </a:r>
            <a:endParaRPr lang="en-US" sz="1550" dirty="0"/>
          </a:p>
        </p:txBody>
      </p:sp>
      <p:sp>
        <p:nvSpPr>
          <p:cNvPr id="16" name="Text 14"/>
          <p:cNvSpPr/>
          <p:nvPr/>
        </p:nvSpPr>
        <p:spPr>
          <a:xfrm>
            <a:off x="8108990" y="3307318"/>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StandardScaler for normalization</a:t>
            </a:r>
            <a:endParaRPr lang="en-US" sz="1250" dirty="0"/>
          </a:p>
        </p:txBody>
      </p:sp>
      <p:sp>
        <p:nvSpPr>
          <p:cNvPr id="17" name="Text 15"/>
          <p:cNvSpPr/>
          <p:nvPr/>
        </p:nvSpPr>
        <p:spPr>
          <a:xfrm>
            <a:off x="8108990" y="3616881"/>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PCA with n_components=2</a:t>
            </a:r>
            <a:endParaRPr lang="en-US" sz="1250" dirty="0"/>
          </a:p>
        </p:txBody>
      </p:sp>
      <p:sp>
        <p:nvSpPr>
          <p:cNvPr id="18" name="Text 16"/>
          <p:cNvSpPr/>
          <p:nvPr/>
        </p:nvSpPr>
        <p:spPr>
          <a:xfrm>
            <a:off x="8108990" y="3926443"/>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2D visualization of customer clusters</a:t>
            </a:r>
            <a:endParaRPr lang="en-US" sz="1250" dirty="0"/>
          </a:p>
        </p:txBody>
      </p:sp>
      <p:sp>
        <p:nvSpPr>
          <p:cNvPr id="19" name="Shape 17"/>
          <p:cNvSpPr/>
          <p:nvPr/>
        </p:nvSpPr>
        <p:spPr>
          <a:xfrm>
            <a:off x="6683216" y="3897749"/>
            <a:ext cx="476250" cy="22860"/>
          </a:xfrm>
          <a:prstGeom prst="roundRect">
            <a:avLst>
              <a:gd name="adj" fmla="val 625116"/>
            </a:avLst>
          </a:prstGeom>
          <a:solidFill>
            <a:srgbClr val="B7D5CA"/>
          </a:solidFill>
          <a:ln/>
        </p:spPr>
        <p:txBody>
          <a:bodyPr/>
          <a:lstStyle/>
          <a:p>
            <a:endParaRPr lang="en-US"/>
          </a:p>
        </p:txBody>
      </p:sp>
      <p:sp>
        <p:nvSpPr>
          <p:cNvPr id="20" name="Shape 18"/>
          <p:cNvSpPr/>
          <p:nvPr/>
        </p:nvSpPr>
        <p:spPr>
          <a:xfrm>
            <a:off x="7136606" y="3730585"/>
            <a:ext cx="357188" cy="357188"/>
          </a:xfrm>
          <a:prstGeom prst="roundRect">
            <a:avLst>
              <a:gd name="adj" fmla="val 40007"/>
            </a:avLst>
          </a:prstGeom>
          <a:solidFill>
            <a:srgbClr val="D1EFE4"/>
          </a:solidFill>
          <a:ln w="7620">
            <a:solidFill>
              <a:srgbClr val="B7D5CA"/>
            </a:solidFill>
            <a:prstDash val="solid"/>
          </a:ln>
        </p:spPr>
        <p:txBody>
          <a:bodyPr/>
          <a:lstStyle/>
          <a:p>
            <a:endParaRPr lang="en-US"/>
          </a:p>
        </p:txBody>
      </p:sp>
      <p:sp>
        <p:nvSpPr>
          <p:cNvPr id="21" name="Text 19"/>
          <p:cNvSpPr/>
          <p:nvPr/>
        </p:nvSpPr>
        <p:spPr>
          <a:xfrm>
            <a:off x="7196137" y="3760351"/>
            <a:ext cx="238125" cy="297656"/>
          </a:xfrm>
          <a:prstGeom prst="rect">
            <a:avLst/>
          </a:prstGeom>
          <a:noFill/>
          <a:ln/>
        </p:spPr>
        <p:txBody>
          <a:bodyPr wrap="none" lIns="0" tIns="0" rIns="0" bIns="0" rtlCol="0" anchor="t"/>
          <a:lstStyle/>
          <a:p>
            <a:pPr marL="0" indent="0" algn="ctr">
              <a:lnSpc>
                <a:spcPts val="1850"/>
              </a:lnSpc>
              <a:buNone/>
            </a:pPr>
            <a:r>
              <a:rPr lang="en-US" sz="1850" b="1" dirty="0">
                <a:solidFill>
                  <a:srgbClr val="4B4A4A"/>
                </a:solidFill>
                <a:latin typeface="Noto Serif SC Bold" pitchFamily="34" charset="0"/>
                <a:ea typeface="Noto Serif SC Bold" pitchFamily="34" charset="-122"/>
                <a:cs typeface="Noto Serif SC Bold" pitchFamily="34" charset="-120"/>
              </a:rPr>
              <a:t>3</a:t>
            </a:r>
            <a:endParaRPr lang="en-US" sz="1850" dirty="0"/>
          </a:p>
        </p:txBody>
      </p:sp>
      <p:sp>
        <p:nvSpPr>
          <p:cNvPr id="22" name="Text 20"/>
          <p:cNvSpPr/>
          <p:nvPr/>
        </p:nvSpPr>
        <p:spPr>
          <a:xfrm>
            <a:off x="4536758" y="3785116"/>
            <a:ext cx="1984653" cy="248007"/>
          </a:xfrm>
          <a:prstGeom prst="rect">
            <a:avLst/>
          </a:prstGeom>
          <a:noFill/>
          <a:ln/>
        </p:spPr>
        <p:txBody>
          <a:bodyPr wrap="none" lIns="0" tIns="0" rIns="0" bIns="0" rtlCol="0" anchor="t"/>
          <a:lstStyle/>
          <a:p>
            <a:pPr marL="0" indent="0" algn="r">
              <a:lnSpc>
                <a:spcPts val="1950"/>
              </a:lnSpc>
              <a:buNone/>
            </a:pPr>
            <a:r>
              <a:rPr lang="en-US" sz="1550" b="1" dirty="0">
                <a:solidFill>
                  <a:srgbClr val="4B4A4A"/>
                </a:solidFill>
                <a:latin typeface="Noto Serif SC Bold" pitchFamily="34" charset="0"/>
                <a:ea typeface="Noto Serif SC Bold" pitchFamily="34" charset="-122"/>
                <a:cs typeface="Noto Serif SC Bold" pitchFamily="34" charset="-120"/>
              </a:rPr>
              <a:t>KMeans Clustering</a:t>
            </a:r>
            <a:endParaRPr lang="en-US" sz="1550" dirty="0"/>
          </a:p>
        </p:txBody>
      </p:sp>
      <p:sp>
        <p:nvSpPr>
          <p:cNvPr id="23" name="Text 21"/>
          <p:cNvSpPr/>
          <p:nvPr/>
        </p:nvSpPr>
        <p:spPr>
          <a:xfrm>
            <a:off x="793790" y="4128373"/>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Optimal k=4 via Elbow method</a:t>
            </a:r>
            <a:endParaRPr lang="en-US" sz="1250" dirty="0"/>
          </a:p>
        </p:txBody>
      </p:sp>
      <p:sp>
        <p:nvSpPr>
          <p:cNvPr id="24" name="Text 22"/>
          <p:cNvSpPr/>
          <p:nvPr/>
        </p:nvSpPr>
        <p:spPr>
          <a:xfrm>
            <a:off x="793790" y="4437936"/>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Segment identification</a:t>
            </a:r>
            <a:endParaRPr lang="en-US" sz="1250" dirty="0"/>
          </a:p>
        </p:txBody>
      </p:sp>
      <p:sp>
        <p:nvSpPr>
          <p:cNvPr id="25" name="Text 23"/>
          <p:cNvSpPr/>
          <p:nvPr/>
        </p:nvSpPr>
        <p:spPr>
          <a:xfrm>
            <a:off x="793790" y="4747498"/>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Meaningful segment labeling</a:t>
            </a:r>
            <a:endParaRPr lang="en-US" sz="1250" dirty="0"/>
          </a:p>
        </p:txBody>
      </p:sp>
      <p:sp>
        <p:nvSpPr>
          <p:cNvPr id="26" name="Shape 24"/>
          <p:cNvSpPr/>
          <p:nvPr/>
        </p:nvSpPr>
        <p:spPr>
          <a:xfrm>
            <a:off x="7470934" y="4718923"/>
            <a:ext cx="476250" cy="22860"/>
          </a:xfrm>
          <a:prstGeom prst="roundRect">
            <a:avLst>
              <a:gd name="adj" fmla="val 625116"/>
            </a:avLst>
          </a:prstGeom>
          <a:solidFill>
            <a:srgbClr val="B7D5CA"/>
          </a:solidFill>
          <a:ln/>
        </p:spPr>
        <p:txBody>
          <a:bodyPr/>
          <a:lstStyle/>
          <a:p>
            <a:endParaRPr lang="en-US"/>
          </a:p>
        </p:txBody>
      </p:sp>
      <p:sp>
        <p:nvSpPr>
          <p:cNvPr id="27" name="Shape 25"/>
          <p:cNvSpPr/>
          <p:nvPr/>
        </p:nvSpPr>
        <p:spPr>
          <a:xfrm>
            <a:off x="7136606" y="4551759"/>
            <a:ext cx="357188" cy="357188"/>
          </a:xfrm>
          <a:prstGeom prst="roundRect">
            <a:avLst>
              <a:gd name="adj" fmla="val 40007"/>
            </a:avLst>
          </a:prstGeom>
          <a:solidFill>
            <a:srgbClr val="D1EFE4"/>
          </a:solidFill>
          <a:ln w="7620">
            <a:solidFill>
              <a:srgbClr val="B7D5CA"/>
            </a:solidFill>
            <a:prstDash val="solid"/>
          </a:ln>
        </p:spPr>
        <p:txBody>
          <a:bodyPr/>
          <a:lstStyle/>
          <a:p>
            <a:endParaRPr lang="en-US"/>
          </a:p>
        </p:txBody>
      </p:sp>
      <p:sp>
        <p:nvSpPr>
          <p:cNvPr id="28" name="Text 26"/>
          <p:cNvSpPr/>
          <p:nvPr/>
        </p:nvSpPr>
        <p:spPr>
          <a:xfrm>
            <a:off x="7196137" y="4581525"/>
            <a:ext cx="238125" cy="297656"/>
          </a:xfrm>
          <a:prstGeom prst="rect">
            <a:avLst/>
          </a:prstGeom>
          <a:noFill/>
          <a:ln/>
        </p:spPr>
        <p:txBody>
          <a:bodyPr wrap="none" lIns="0" tIns="0" rIns="0" bIns="0" rtlCol="0" anchor="t"/>
          <a:lstStyle/>
          <a:p>
            <a:pPr marL="0" indent="0" algn="ctr">
              <a:lnSpc>
                <a:spcPts val="1850"/>
              </a:lnSpc>
              <a:buNone/>
            </a:pPr>
            <a:r>
              <a:rPr lang="en-US" sz="1850" b="1" dirty="0">
                <a:solidFill>
                  <a:srgbClr val="4B4A4A"/>
                </a:solidFill>
                <a:latin typeface="Noto Serif SC Bold" pitchFamily="34" charset="0"/>
                <a:ea typeface="Noto Serif SC Bold" pitchFamily="34" charset="-122"/>
                <a:cs typeface="Noto Serif SC Bold" pitchFamily="34" charset="-120"/>
              </a:rPr>
              <a:t>4</a:t>
            </a:r>
            <a:endParaRPr lang="en-US" sz="1850" dirty="0"/>
          </a:p>
        </p:txBody>
      </p:sp>
      <p:sp>
        <p:nvSpPr>
          <p:cNvPr id="29" name="Text 27"/>
          <p:cNvSpPr/>
          <p:nvPr/>
        </p:nvSpPr>
        <p:spPr>
          <a:xfrm>
            <a:off x="8108990" y="4606290"/>
            <a:ext cx="2987754" cy="248007"/>
          </a:xfrm>
          <a:prstGeom prst="rect">
            <a:avLst/>
          </a:prstGeom>
          <a:noFill/>
          <a:ln/>
        </p:spPr>
        <p:txBody>
          <a:bodyPr wrap="none" lIns="0" tIns="0" rIns="0" bIns="0" rtlCol="0" anchor="t"/>
          <a:lstStyle/>
          <a:p>
            <a:pPr marL="0" indent="0" algn="l">
              <a:lnSpc>
                <a:spcPts val="1950"/>
              </a:lnSpc>
              <a:buNone/>
            </a:pPr>
            <a:r>
              <a:rPr lang="en-US" sz="1550" b="1" dirty="0">
                <a:solidFill>
                  <a:srgbClr val="4B4A4A"/>
                </a:solidFill>
                <a:latin typeface="Noto Serif SC Bold" pitchFamily="34" charset="0"/>
                <a:ea typeface="Noto Serif SC Bold" pitchFamily="34" charset="-122"/>
                <a:cs typeface="Noto Serif SC Bold" pitchFamily="34" charset="-120"/>
              </a:rPr>
              <a:t>Random Forest for Prediction</a:t>
            </a:r>
            <a:endParaRPr lang="en-US" sz="1550" dirty="0"/>
          </a:p>
        </p:txBody>
      </p:sp>
      <p:sp>
        <p:nvSpPr>
          <p:cNvPr id="30" name="Text 28"/>
          <p:cNvSpPr/>
          <p:nvPr/>
        </p:nvSpPr>
        <p:spPr>
          <a:xfrm>
            <a:off x="8108990" y="4949547"/>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Supervised model training</a:t>
            </a:r>
            <a:endParaRPr lang="en-US" sz="1250" dirty="0"/>
          </a:p>
        </p:txBody>
      </p:sp>
      <p:sp>
        <p:nvSpPr>
          <p:cNvPr id="31" name="Text 29"/>
          <p:cNvSpPr/>
          <p:nvPr/>
        </p:nvSpPr>
        <p:spPr>
          <a:xfrm>
            <a:off x="8108990" y="5259110"/>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Hyperparameter optimization</a:t>
            </a:r>
            <a:endParaRPr lang="en-US" sz="1250" dirty="0"/>
          </a:p>
        </p:txBody>
      </p:sp>
      <p:sp>
        <p:nvSpPr>
          <p:cNvPr id="32" name="Text 30"/>
          <p:cNvSpPr/>
          <p:nvPr/>
        </p:nvSpPr>
        <p:spPr>
          <a:xfrm>
            <a:off x="8108990" y="5568672"/>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Real-time prediction integration</a:t>
            </a:r>
            <a:endParaRPr lang="en-US" sz="1250" dirty="0"/>
          </a:p>
        </p:txBody>
      </p:sp>
      <p:sp>
        <p:nvSpPr>
          <p:cNvPr id="33" name="Shape 31"/>
          <p:cNvSpPr/>
          <p:nvPr/>
        </p:nvSpPr>
        <p:spPr>
          <a:xfrm>
            <a:off x="6683216" y="5540097"/>
            <a:ext cx="476250" cy="22860"/>
          </a:xfrm>
          <a:prstGeom prst="roundRect">
            <a:avLst>
              <a:gd name="adj" fmla="val 625116"/>
            </a:avLst>
          </a:prstGeom>
          <a:solidFill>
            <a:srgbClr val="B7D5CA"/>
          </a:solidFill>
          <a:ln/>
        </p:spPr>
        <p:txBody>
          <a:bodyPr/>
          <a:lstStyle/>
          <a:p>
            <a:endParaRPr lang="en-US"/>
          </a:p>
        </p:txBody>
      </p:sp>
      <p:sp>
        <p:nvSpPr>
          <p:cNvPr id="34" name="Shape 32"/>
          <p:cNvSpPr/>
          <p:nvPr/>
        </p:nvSpPr>
        <p:spPr>
          <a:xfrm>
            <a:off x="7136606" y="5372933"/>
            <a:ext cx="357188" cy="357188"/>
          </a:xfrm>
          <a:prstGeom prst="roundRect">
            <a:avLst>
              <a:gd name="adj" fmla="val 40007"/>
            </a:avLst>
          </a:prstGeom>
          <a:solidFill>
            <a:srgbClr val="D1EFE4"/>
          </a:solidFill>
          <a:ln w="7620">
            <a:solidFill>
              <a:srgbClr val="B7D5CA"/>
            </a:solidFill>
            <a:prstDash val="solid"/>
          </a:ln>
        </p:spPr>
        <p:txBody>
          <a:bodyPr/>
          <a:lstStyle/>
          <a:p>
            <a:endParaRPr lang="en-US"/>
          </a:p>
        </p:txBody>
      </p:sp>
      <p:sp>
        <p:nvSpPr>
          <p:cNvPr id="35" name="Text 33"/>
          <p:cNvSpPr/>
          <p:nvPr/>
        </p:nvSpPr>
        <p:spPr>
          <a:xfrm>
            <a:off x="7196137" y="5402699"/>
            <a:ext cx="238125" cy="297656"/>
          </a:xfrm>
          <a:prstGeom prst="rect">
            <a:avLst/>
          </a:prstGeom>
          <a:noFill/>
          <a:ln/>
        </p:spPr>
        <p:txBody>
          <a:bodyPr wrap="none" lIns="0" tIns="0" rIns="0" bIns="0" rtlCol="0" anchor="t"/>
          <a:lstStyle/>
          <a:p>
            <a:pPr marL="0" indent="0" algn="ctr">
              <a:lnSpc>
                <a:spcPts val="1850"/>
              </a:lnSpc>
              <a:buNone/>
            </a:pPr>
            <a:r>
              <a:rPr lang="en-US" sz="1850" b="1" dirty="0">
                <a:solidFill>
                  <a:srgbClr val="4B4A4A"/>
                </a:solidFill>
                <a:latin typeface="Noto Serif SC Bold" pitchFamily="34" charset="0"/>
                <a:ea typeface="Noto Serif SC Bold" pitchFamily="34" charset="-122"/>
                <a:cs typeface="Noto Serif SC Bold" pitchFamily="34" charset="-120"/>
              </a:rPr>
              <a:t>5</a:t>
            </a:r>
            <a:endParaRPr lang="en-US" sz="1850" dirty="0"/>
          </a:p>
        </p:txBody>
      </p:sp>
      <p:sp>
        <p:nvSpPr>
          <p:cNvPr id="36" name="Text 34"/>
          <p:cNvSpPr/>
          <p:nvPr/>
        </p:nvSpPr>
        <p:spPr>
          <a:xfrm>
            <a:off x="3974187" y="5427464"/>
            <a:ext cx="2547223" cy="248007"/>
          </a:xfrm>
          <a:prstGeom prst="rect">
            <a:avLst/>
          </a:prstGeom>
          <a:noFill/>
          <a:ln/>
        </p:spPr>
        <p:txBody>
          <a:bodyPr wrap="none" lIns="0" tIns="0" rIns="0" bIns="0" rtlCol="0" anchor="t"/>
          <a:lstStyle/>
          <a:p>
            <a:pPr marL="0" indent="0" algn="r">
              <a:lnSpc>
                <a:spcPts val="1950"/>
              </a:lnSpc>
              <a:buNone/>
            </a:pPr>
            <a:r>
              <a:rPr lang="en-US" sz="1550" b="1" dirty="0">
                <a:solidFill>
                  <a:srgbClr val="4B4A4A"/>
                </a:solidFill>
                <a:latin typeface="Noto Serif SC Bold" pitchFamily="34" charset="0"/>
                <a:ea typeface="Noto Serif SC Bold" pitchFamily="34" charset="-122"/>
                <a:cs typeface="Noto Serif SC Bold" pitchFamily="34" charset="-120"/>
              </a:rPr>
              <a:t>Explainability with SHAP</a:t>
            </a:r>
            <a:endParaRPr lang="en-US" sz="1550" dirty="0"/>
          </a:p>
        </p:txBody>
      </p:sp>
      <p:sp>
        <p:nvSpPr>
          <p:cNvPr id="37" name="Text 35"/>
          <p:cNvSpPr/>
          <p:nvPr/>
        </p:nvSpPr>
        <p:spPr>
          <a:xfrm>
            <a:off x="793790" y="5770721"/>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Feature importance calculation</a:t>
            </a:r>
            <a:endParaRPr lang="en-US" sz="1250" dirty="0"/>
          </a:p>
        </p:txBody>
      </p:sp>
      <p:sp>
        <p:nvSpPr>
          <p:cNvPr id="38" name="Text 36"/>
          <p:cNvSpPr/>
          <p:nvPr/>
        </p:nvSpPr>
        <p:spPr>
          <a:xfrm>
            <a:off x="793790" y="6080284"/>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Segment characteristic analysis</a:t>
            </a:r>
            <a:endParaRPr lang="en-US" sz="1250" dirty="0"/>
          </a:p>
        </p:txBody>
      </p:sp>
      <p:sp>
        <p:nvSpPr>
          <p:cNvPr id="39" name="Text 37"/>
          <p:cNvSpPr/>
          <p:nvPr/>
        </p:nvSpPr>
        <p:spPr>
          <a:xfrm>
            <a:off x="793790" y="6389846"/>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Transparent model decisions</a:t>
            </a:r>
            <a:endParaRPr lang="en-US" sz="1250" dirty="0"/>
          </a:p>
        </p:txBody>
      </p:sp>
      <p:sp>
        <p:nvSpPr>
          <p:cNvPr id="40" name="Shape 38"/>
          <p:cNvSpPr/>
          <p:nvPr/>
        </p:nvSpPr>
        <p:spPr>
          <a:xfrm>
            <a:off x="7470934" y="6361271"/>
            <a:ext cx="476250" cy="22860"/>
          </a:xfrm>
          <a:prstGeom prst="roundRect">
            <a:avLst>
              <a:gd name="adj" fmla="val 625116"/>
            </a:avLst>
          </a:prstGeom>
          <a:solidFill>
            <a:srgbClr val="B7D5CA"/>
          </a:solidFill>
          <a:ln/>
        </p:spPr>
        <p:txBody>
          <a:bodyPr/>
          <a:lstStyle/>
          <a:p>
            <a:endParaRPr lang="en-US"/>
          </a:p>
        </p:txBody>
      </p:sp>
      <p:sp>
        <p:nvSpPr>
          <p:cNvPr id="41" name="Shape 39"/>
          <p:cNvSpPr/>
          <p:nvPr/>
        </p:nvSpPr>
        <p:spPr>
          <a:xfrm>
            <a:off x="7136606" y="6194108"/>
            <a:ext cx="357188" cy="357188"/>
          </a:xfrm>
          <a:prstGeom prst="roundRect">
            <a:avLst>
              <a:gd name="adj" fmla="val 40007"/>
            </a:avLst>
          </a:prstGeom>
          <a:solidFill>
            <a:srgbClr val="D1EFE4"/>
          </a:solidFill>
          <a:ln w="7620">
            <a:solidFill>
              <a:srgbClr val="B7D5CA"/>
            </a:solidFill>
            <a:prstDash val="solid"/>
          </a:ln>
        </p:spPr>
        <p:txBody>
          <a:bodyPr/>
          <a:lstStyle/>
          <a:p>
            <a:endParaRPr lang="en-US"/>
          </a:p>
        </p:txBody>
      </p:sp>
      <p:sp>
        <p:nvSpPr>
          <p:cNvPr id="42" name="Text 40"/>
          <p:cNvSpPr/>
          <p:nvPr/>
        </p:nvSpPr>
        <p:spPr>
          <a:xfrm>
            <a:off x="7196137" y="6223873"/>
            <a:ext cx="238125" cy="297656"/>
          </a:xfrm>
          <a:prstGeom prst="rect">
            <a:avLst/>
          </a:prstGeom>
          <a:noFill/>
          <a:ln/>
        </p:spPr>
        <p:txBody>
          <a:bodyPr wrap="none" lIns="0" tIns="0" rIns="0" bIns="0" rtlCol="0" anchor="t"/>
          <a:lstStyle/>
          <a:p>
            <a:pPr marL="0" indent="0" algn="ctr">
              <a:lnSpc>
                <a:spcPts val="1850"/>
              </a:lnSpc>
              <a:buNone/>
            </a:pPr>
            <a:r>
              <a:rPr lang="en-US" sz="1850" b="1" dirty="0">
                <a:solidFill>
                  <a:srgbClr val="4B4A4A"/>
                </a:solidFill>
                <a:latin typeface="Noto Serif SC Bold" pitchFamily="34" charset="0"/>
                <a:ea typeface="Noto Serif SC Bold" pitchFamily="34" charset="-122"/>
                <a:cs typeface="Noto Serif SC Bold" pitchFamily="34" charset="-120"/>
              </a:rPr>
              <a:t>6</a:t>
            </a:r>
            <a:endParaRPr lang="en-US" sz="1850" dirty="0"/>
          </a:p>
        </p:txBody>
      </p:sp>
      <p:sp>
        <p:nvSpPr>
          <p:cNvPr id="43" name="Text 41"/>
          <p:cNvSpPr/>
          <p:nvPr/>
        </p:nvSpPr>
        <p:spPr>
          <a:xfrm>
            <a:off x="8108990" y="6248638"/>
            <a:ext cx="2480548" cy="248007"/>
          </a:xfrm>
          <a:prstGeom prst="rect">
            <a:avLst/>
          </a:prstGeom>
          <a:noFill/>
          <a:ln/>
        </p:spPr>
        <p:txBody>
          <a:bodyPr wrap="none" lIns="0" tIns="0" rIns="0" bIns="0" rtlCol="0" anchor="t"/>
          <a:lstStyle/>
          <a:p>
            <a:pPr marL="0" indent="0" algn="l">
              <a:lnSpc>
                <a:spcPts val="1950"/>
              </a:lnSpc>
              <a:buNone/>
            </a:pPr>
            <a:r>
              <a:rPr lang="en-US" sz="1550" b="1" dirty="0">
                <a:solidFill>
                  <a:srgbClr val="4B4A4A"/>
                </a:solidFill>
                <a:latin typeface="Noto Serif SC Bold" pitchFamily="34" charset="0"/>
                <a:ea typeface="Noto Serif SC Bold" pitchFamily="34" charset="-122"/>
                <a:cs typeface="Noto Serif SC Bold" pitchFamily="34" charset="-120"/>
              </a:rPr>
              <a:t>AI Integration with Groq</a:t>
            </a:r>
            <a:endParaRPr lang="en-US" sz="1550" dirty="0"/>
          </a:p>
        </p:txBody>
      </p:sp>
      <p:sp>
        <p:nvSpPr>
          <p:cNvPr id="44" name="Text 42"/>
          <p:cNvSpPr/>
          <p:nvPr/>
        </p:nvSpPr>
        <p:spPr>
          <a:xfrm>
            <a:off x="8108990" y="6591895"/>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LLM-powered recommendations</a:t>
            </a:r>
            <a:endParaRPr lang="en-US" sz="1250" dirty="0"/>
          </a:p>
        </p:txBody>
      </p:sp>
      <p:sp>
        <p:nvSpPr>
          <p:cNvPr id="45" name="Text 43"/>
          <p:cNvSpPr/>
          <p:nvPr/>
        </p:nvSpPr>
        <p:spPr>
          <a:xfrm>
            <a:off x="8108990" y="6901458"/>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Segment-specific strategies</a:t>
            </a:r>
            <a:endParaRPr lang="en-US" sz="1250" dirty="0"/>
          </a:p>
        </p:txBody>
      </p:sp>
      <p:sp>
        <p:nvSpPr>
          <p:cNvPr id="46" name="Text 44"/>
          <p:cNvSpPr/>
          <p:nvPr/>
        </p:nvSpPr>
        <p:spPr>
          <a:xfrm>
            <a:off x="8108990" y="7211020"/>
            <a:ext cx="57276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4B4A4A"/>
                </a:solidFill>
                <a:latin typeface="Geist" pitchFamily="34" charset="0"/>
                <a:ea typeface="Geist" pitchFamily="34" charset="-122"/>
                <a:cs typeface="Geist" pitchFamily="34" charset="-120"/>
              </a:rPr>
              <a:t>Actionable marketing insights</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9620"/>
            <a:ext cx="8488442" cy="403146"/>
          </a:xfrm>
          <a:prstGeom prst="rect">
            <a:avLst/>
          </a:prstGeom>
          <a:noFill/>
          <a:ln/>
        </p:spPr>
        <p:txBody>
          <a:bodyPr wrap="none" lIns="0" tIns="0" rIns="0" bIns="0" rtlCol="0" anchor="t"/>
          <a:lstStyle/>
          <a:p>
            <a:pPr marL="0" indent="0" algn="l">
              <a:lnSpc>
                <a:spcPts val="3150"/>
              </a:lnSpc>
              <a:buNone/>
            </a:pPr>
            <a:r>
              <a:rPr lang="en-US" sz="2500" b="1" dirty="0">
                <a:solidFill>
                  <a:srgbClr val="006747"/>
                </a:solidFill>
                <a:latin typeface="Noto Serif SC Bold" pitchFamily="34" charset="0"/>
                <a:ea typeface="Noto Serif SC Bold" pitchFamily="34" charset="-122"/>
                <a:cs typeface="Noto Serif SC Bold" pitchFamily="34" charset="-120"/>
              </a:rPr>
              <a:t>Key Outputs: Segment Profiles &amp; Recommendations</a:t>
            </a:r>
            <a:endParaRPr lang="en-US" sz="2500" dirty="0"/>
          </a:p>
        </p:txBody>
      </p:sp>
      <p:sp>
        <p:nvSpPr>
          <p:cNvPr id="3" name="Shape 1"/>
          <p:cNvSpPr/>
          <p:nvPr/>
        </p:nvSpPr>
        <p:spPr>
          <a:xfrm>
            <a:off x="793790" y="1511260"/>
            <a:ext cx="6364129" cy="1354217"/>
          </a:xfrm>
          <a:prstGeom prst="roundRect">
            <a:avLst>
              <a:gd name="adj" fmla="val 5402"/>
            </a:avLst>
          </a:prstGeom>
          <a:noFill/>
          <a:ln w="15240">
            <a:solidFill>
              <a:srgbClr val="B7D5CA"/>
            </a:solidFill>
            <a:prstDash val="solid"/>
          </a:ln>
        </p:spPr>
        <p:txBody>
          <a:bodyPr/>
          <a:lstStyle/>
          <a:p>
            <a:endParaRPr lang="en-US"/>
          </a:p>
        </p:txBody>
      </p:sp>
      <p:sp>
        <p:nvSpPr>
          <p:cNvPr id="4" name="Shape 2"/>
          <p:cNvSpPr/>
          <p:nvPr/>
        </p:nvSpPr>
        <p:spPr>
          <a:xfrm>
            <a:off x="778550" y="1511260"/>
            <a:ext cx="60960" cy="1354217"/>
          </a:xfrm>
          <a:prstGeom prst="roundRect">
            <a:avLst>
              <a:gd name="adj" fmla="val 190466"/>
            </a:avLst>
          </a:prstGeom>
          <a:solidFill>
            <a:srgbClr val="006747"/>
          </a:solidFill>
          <a:ln/>
        </p:spPr>
        <p:txBody>
          <a:bodyPr/>
          <a:lstStyle/>
          <a:p>
            <a:endParaRPr lang="en-US"/>
          </a:p>
        </p:txBody>
      </p:sp>
      <p:sp>
        <p:nvSpPr>
          <p:cNvPr id="5" name="Text 3"/>
          <p:cNvSpPr/>
          <p:nvPr/>
        </p:nvSpPr>
        <p:spPr>
          <a:xfrm>
            <a:off x="983694" y="1655445"/>
            <a:ext cx="2187059" cy="201454"/>
          </a:xfrm>
          <a:prstGeom prst="rect">
            <a:avLst/>
          </a:prstGeom>
          <a:noFill/>
          <a:ln/>
        </p:spPr>
        <p:txBody>
          <a:bodyPr wrap="none" lIns="0" tIns="0" rIns="0" bIns="0" rtlCol="0" anchor="t"/>
          <a:lstStyle/>
          <a:p>
            <a:pPr marL="0" indent="0" algn="l">
              <a:lnSpc>
                <a:spcPts val="1550"/>
              </a:lnSpc>
              <a:buNone/>
            </a:pPr>
            <a:r>
              <a:rPr lang="en-US" sz="1250" b="1" dirty="0">
                <a:solidFill>
                  <a:srgbClr val="4B4A4A"/>
                </a:solidFill>
                <a:latin typeface="Noto Serif SC Bold" pitchFamily="34" charset="0"/>
                <a:ea typeface="Noto Serif SC Bold" pitchFamily="34" charset="-122"/>
                <a:cs typeface="Noto Serif SC Bold" pitchFamily="34" charset="-120"/>
              </a:rPr>
              <a:t>High-Value Loyalists (15%)</a:t>
            </a:r>
            <a:endParaRPr lang="en-US" sz="1250" dirty="0"/>
          </a:p>
        </p:txBody>
      </p:sp>
      <p:sp>
        <p:nvSpPr>
          <p:cNvPr id="6" name="Text 4"/>
          <p:cNvSpPr/>
          <p:nvPr/>
        </p:nvSpPr>
        <p:spPr>
          <a:xfrm>
            <a:off x="983694" y="1985843"/>
            <a:ext cx="6030039" cy="206454"/>
          </a:xfrm>
          <a:prstGeom prst="rect">
            <a:avLst/>
          </a:prstGeom>
          <a:noFill/>
          <a:ln/>
        </p:spPr>
        <p:txBody>
          <a:bodyPr wrap="none" lIns="0" tIns="0" rIns="0" bIns="0" rtlCol="0" anchor="t"/>
          <a:lstStyle/>
          <a:p>
            <a:pPr marL="0" indent="0" algn="l">
              <a:lnSpc>
                <a:spcPts val="1600"/>
              </a:lnSpc>
              <a:buNone/>
            </a:pPr>
            <a:r>
              <a:rPr lang="en-US" sz="1000" b="1" dirty="0">
                <a:solidFill>
                  <a:srgbClr val="4B4A4A"/>
                </a:solidFill>
                <a:latin typeface="Geist" pitchFamily="34" charset="0"/>
                <a:ea typeface="Geist" pitchFamily="34" charset="-122"/>
                <a:cs typeface="Geist" pitchFamily="34" charset="-120"/>
              </a:rPr>
              <a:t>RFM Profile:</a:t>
            </a:r>
            <a:r>
              <a:rPr lang="en-US" sz="1000" dirty="0">
                <a:solidFill>
                  <a:srgbClr val="4B4A4A"/>
                </a:solidFill>
                <a:latin typeface="Geist" pitchFamily="34" charset="0"/>
                <a:ea typeface="Geist" pitchFamily="34" charset="-122"/>
                <a:cs typeface="Geist" pitchFamily="34" charset="-120"/>
              </a:rPr>
              <a:t> High Monetary (top quartile), High Frequency (&gt;10 purchases), Low Recency (&lt;30 days)</a:t>
            </a:r>
            <a:endParaRPr lang="en-US" sz="1000" dirty="0"/>
          </a:p>
        </p:txBody>
      </p:sp>
      <p:sp>
        <p:nvSpPr>
          <p:cNvPr id="7" name="Text 5"/>
          <p:cNvSpPr/>
          <p:nvPr/>
        </p:nvSpPr>
        <p:spPr>
          <a:xfrm>
            <a:off x="983694" y="2308384"/>
            <a:ext cx="6030039" cy="412909"/>
          </a:xfrm>
          <a:prstGeom prst="rect">
            <a:avLst/>
          </a:prstGeom>
          <a:noFill/>
          <a:ln/>
        </p:spPr>
        <p:txBody>
          <a:bodyPr wrap="square" lIns="0" tIns="0" rIns="0" bIns="0" rtlCol="0" anchor="t"/>
          <a:lstStyle/>
          <a:p>
            <a:pPr marL="0" indent="0" algn="l">
              <a:lnSpc>
                <a:spcPts val="1600"/>
              </a:lnSpc>
              <a:buNone/>
            </a:pPr>
            <a:r>
              <a:rPr lang="en-US" sz="1000" b="1" dirty="0">
                <a:solidFill>
                  <a:srgbClr val="4B4A4A"/>
                </a:solidFill>
                <a:latin typeface="Geist" pitchFamily="34" charset="0"/>
                <a:ea typeface="Geist" pitchFamily="34" charset="-122"/>
                <a:cs typeface="Geist" pitchFamily="34" charset="-120"/>
              </a:rPr>
              <a:t>Actions:</a:t>
            </a:r>
            <a:r>
              <a:rPr lang="en-US" sz="1000" dirty="0">
                <a:solidFill>
                  <a:srgbClr val="4B4A4A"/>
                </a:solidFill>
                <a:latin typeface="Geist" pitchFamily="34" charset="0"/>
                <a:ea typeface="Geist" pitchFamily="34" charset="-122"/>
                <a:cs typeface="Geist" pitchFamily="34" charset="-120"/>
              </a:rPr>
              <a:t> Implement VIP customer experiences, exclusive access to new products, personalized loyalty campaigns, and premium customer service.</a:t>
            </a:r>
            <a:endParaRPr lang="en-US" sz="1000" dirty="0"/>
          </a:p>
        </p:txBody>
      </p:sp>
      <p:sp>
        <p:nvSpPr>
          <p:cNvPr id="8" name="Shape 6"/>
          <p:cNvSpPr/>
          <p:nvPr/>
        </p:nvSpPr>
        <p:spPr>
          <a:xfrm>
            <a:off x="793790" y="2994422"/>
            <a:ext cx="6364129" cy="1354217"/>
          </a:xfrm>
          <a:prstGeom prst="roundRect">
            <a:avLst>
              <a:gd name="adj" fmla="val 5402"/>
            </a:avLst>
          </a:prstGeom>
          <a:noFill/>
          <a:ln w="15240">
            <a:solidFill>
              <a:srgbClr val="B7D5CA"/>
            </a:solidFill>
            <a:prstDash val="solid"/>
          </a:ln>
        </p:spPr>
        <p:txBody>
          <a:bodyPr/>
          <a:lstStyle/>
          <a:p>
            <a:endParaRPr lang="en-US"/>
          </a:p>
        </p:txBody>
      </p:sp>
      <p:sp>
        <p:nvSpPr>
          <p:cNvPr id="9" name="Shape 7"/>
          <p:cNvSpPr/>
          <p:nvPr/>
        </p:nvSpPr>
        <p:spPr>
          <a:xfrm>
            <a:off x="778550" y="2994422"/>
            <a:ext cx="60960" cy="1354217"/>
          </a:xfrm>
          <a:prstGeom prst="roundRect">
            <a:avLst>
              <a:gd name="adj" fmla="val 190466"/>
            </a:avLst>
          </a:prstGeom>
          <a:solidFill>
            <a:srgbClr val="006747"/>
          </a:solidFill>
          <a:ln/>
        </p:spPr>
        <p:txBody>
          <a:bodyPr/>
          <a:lstStyle/>
          <a:p>
            <a:endParaRPr lang="en-US"/>
          </a:p>
        </p:txBody>
      </p:sp>
      <p:sp>
        <p:nvSpPr>
          <p:cNvPr id="10" name="Text 8"/>
          <p:cNvSpPr/>
          <p:nvPr/>
        </p:nvSpPr>
        <p:spPr>
          <a:xfrm>
            <a:off x="983694" y="3138607"/>
            <a:ext cx="2028111" cy="201454"/>
          </a:xfrm>
          <a:prstGeom prst="rect">
            <a:avLst/>
          </a:prstGeom>
          <a:noFill/>
          <a:ln/>
        </p:spPr>
        <p:txBody>
          <a:bodyPr wrap="none" lIns="0" tIns="0" rIns="0" bIns="0" rtlCol="0" anchor="t"/>
          <a:lstStyle/>
          <a:p>
            <a:pPr marL="0" indent="0" algn="l">
              <a:lnSpc>
                <a:spcPts val="1550"/>
              </a:lnSpc>
              <a:buNone/>
            </a:pPr>
            <a:r>
              <a:rPr lang="en-US" sz="1250" b="1" dirty="0">
                <a:solidFill>
                  <a:srgbClr val="4B4A4A"/>
                </a:solidFill>
                <a:latin typeface="Noto Serif SC Bold" pitchFamily="34" charset="0"/>
                <a:ea typeface="Noto Serif SC Bold" pitchFamily="34" charset="-122"/>
                <a:cs typeface="Noto Serif SC Bold" pitchFamily="34" charset="-120"/>
              </a:rPr>
              <a:t>At-Risk Customers (25%)</a:t>
            </a:r>
            <a:endParaRPr lang="en-US" sz="1250" dirty="0"/>
          </a:p>
        </p:txBody>
      </p:sp>
      <p:sp>
        <p:nvSpPr>
          <p:cNvPr id="11" name="Text 9"/>
          <p:cNvSpPr/>
          <p:nvPr/>
        </p:nvSpPr>
        <p:spPr>
          <a:xfrm>
            <a:off x="983694" y="3469005"/>
            <a:ext cx="6030039" cy="206454"/>
          </a:xfrm>
          <a:prstGeom prst="rect">
            <a:avLst/>
          </a:prstGeom>
          <a:noFill/>
          <a:ln/>
        </p:spPr>
        <p:txBody>
          <a:bodyPr wrap="none" lIns="0" tIns="0" rIns="0" bIns="0" rtlCol="0" anchor="t"/>
          <a:lstStyle/>
          <a:p>
            <a:pPr marL="0" indent="0" algn="l">
              <a:lnSpc>
                <a:spcPts val="1600"/>
              </a:lnSpc>
              <a:buNone/>
            </a:pPr>
            <a:r>
              <a:rPr lang="en-US" sz="1000" b="1" dirty="0">
                <a:solidFill>
                  <a:srgbClr val="4B4A4A"/>
                </a:solidFill>
                <a:latin typeface="Geist" pitchFamily="34" charset="0"/>
                <a:ea typeface="Geist" pitchFamily="34" charset="-122"/>
                <a:cs typeface="Geist" pitchFamily="34" charset="-120"/>
              </a:rPr>
              <a:t>RFM Profile:</a:t>
            </a:r>
            <a:r>
              <a:rPr lang="en-US" sz="1000" dirty="0">
                <a:solidFill>
                  <a:srgbClr val="4B4A4A"/>
                </a:solidFill>
                <a:latin typeface="Geist" pitchFamily="34" charset="0"/>
                <a:ea typeface="Geist" pitchFamily="34" charset="-122"/>
                <a:cs typeface="Geist" pitchFamily="34" charset="-120"/>
              </a:rPr>
              <a:t> Medium-High Monetary, Medium Frequency, High Recency (&gt;90 days)</a:t>
            </a:r>
            <a:endParaRPr lang="en-US" sz="1000" dirty="0"/>
          </a:p>
        </p:txBody>
      </p:sp>
      <p:sp>
        <p:nvSpPr>
          <p:cNvPr id="12" name="Text 10"/>
          <p:cNvSpPr/>
          <p:nvPr/>
        </p:nvSpPr>
        <p:spPr>
          <a:xfrm>
            <a:off x="983694" y="3791545"/>
            <a:ext cx="6030039" cy="412909"/>
          </a:xfrm>
          <a:prstGeom prst="rect">
            <a:avLst/>
          </a:prstGeom>
          <a:noFill/>
          <a:ln/>
        </p:spPr>
        <p:txBody>
          <a:bodyPr wrap="square" lIns="0" tIns="0" rIns="0" bIns="0" rtlCol="0" anchor="t"/>
          <a:lstStyle/>
          <a:p>
            <a:pPr marL="0" indent="0" algn="l">
              <a:lnSpc>
                <a:spcPts val="1600"/>
              </a:lnSpc>
              <a:buNone/>
            </a:pPr>
            <a:r>
              <a:rPr lang="en-US" sz="1000" b="1" dirty="0">
                <a:solidFill>
                  <a:srgbClr val="4B4A4A"/>
                </a:solidFill>
                <a:latin typeface="Geist" pitchFamily="34" charset="0"/>
                <a:ea typeface="Geist" pitchFamily="34" charset="-122"/>
                <a:cs typeface="Geist" pitchFamily="34" charset="-120"/>
              </a:rPr>
              <a:t>Actions:</a:t>
            </a:r>
            <a:r>
              <a:rPr lang="en-US" sz="1000" dirty="0">
                <a:solidFill>
                  <a:srgbClr val="4B4A4A"/>
                </a:solidFill>
                <a:latin typeface="Geist" pitchFamily="34" charset="0"/>
                <a:ea typeface="Geist" pitchFamily="34" charset="-122"/>
                <a:cs typeface="Geist" pitchFamily="34" charset="-120"/>
              </a:rPr>
              <a:t> Deploy targeted reactivation campaigns with compelling offers, conduct win-back surveys, and create personalized re-engagement content.</a:t>
            </a:r>
            <a:endParaRPr lang="en-US" sz="1000" dirty="0"/>
          </a:p>
        </p:txBody>
      </p:sp>
      <p:sp>
        <p:nvSpPr>
          <p:cNvPr id="13" name="Shape 11"/>
          <p:cNvSpPr/>
          <p:nvPr/>
        </p:nvSpPr>
        <p:spPr>
          <a:xfrm>
            <a:off x="793790" y="4477583"/>
            <a:ext cx="6364129" cy="1354217"/>
          </a:xfrm>
          <a:prstGeom prst="roundRect">
            <a:avLst>
              <a:gd name="adj" fmla="val 5402"/>
            </a:avLst>
          </a:prstGeom>
          <a:noFill/>
          <a:ln w="15240">
            <a:solidFill>
              <a:srgbClr val="B7D5CA"/>
            </a:solidFill>
            <a:prstDash val="solid"/>
          </a:ln>
        </p:spPr>
        <p:txBody>
          <a:bodyPr/>
          <a:lstStyle/>
          <a:p>
            <a:endParaRPr lang="en-US"/>
          </a:p>
        </p:txBody>
      </p:sp>
      <p:sp>
        <p:nvSpPr>
          <p:cNvPr id="14" name="Shape 12"/>
          <p:cNvSpPr/>
          <p:nvPr/>
        </p:nvSpPr>
        <p:spPr>
          <a:xfrm>
            <a:off x="778550" y="4477583"/>
            <a:ext cx="60960" cy="1354217"/>
          </a:xfrm>
          <a:prstGeom prst="roundRect">
            <a:avLst>
              <a:gd name="adj" fmla="val 190466"/>
            </a:avLst>
          </a:prstGeom>
          <a:solidFill>
            <a:srgbClr val="006747"/>
          </a:solidFill>
          <a:ln/>
        </p:spPr>
        <p:txBody>
          <a:bodyPr/>
          <a:lstStyle/>
          <a:p>
            <a:endParaRPr lang="en-US"/>
          </a:p>
        </p:txBody>
      </p:sp>
      <p:sp>
        <p:nvSpPr>
          <p:cNvPr id="15" name="Text 13"/>
          <p:cNvSpPr/>
          <p:nvPr/>
        </p:nvSpPr>
        <p:spPr>
          <a:xfrm>
            <a:off x="983694" y="4621768"/>
            <a:ext cx="2015966" cy="201454"/>
          </a:xfrm>
          <a:prstGeom prst="rect">
            <a:avLst/>
          </a:prstGeom>
          <a:noFill/>
          <a:ln/>
        </p:spPr>
        <p:txBody>
          <a:bodyPr wrap="none" lIns="0" tIns="0" rIns="0" bIns="0" rtlCol="0" anchor="t"/>
          <a:lstStyle/>
          <a:p>
            <a:pPr marL="0" indent="0" algn="l">
              <a:lnSpc>
                <a:spcPts val="1550"/>
              </a:lnSpc>
              <a:buNone/>
            </a:pPr>
            <a:r>
              <a:rPr lang="en-US" sz="1250" b="1" dirty="0">
                <a:solidFill>
                  <a:srgbClr val="4B4A4A"/>
                </a:solidFill>
                <a:latin typeface="Noto Serif SC Bold" pitchFamily="34" charset="0"/>
                <a:ea typeface="Noto Serif SC Bold" pitchFamily="34" charset="-122"/>
                <a:cs typeface="Noto Serif SC Bold" pitchFamily="34" charset="-120"/>
              </a:rPr>
              <a:t>Occasional Buyers (42%)</a:t>
            </a:r>
            <a:endParaRPr lang="en-US" sz="1250" dirty="0"/>
          </a:p>
        </p:txBody>
      </p:sp>
      <p:sp>
        <p:nvSpPr>
          <p:cNvPr id="16" name="Text 14"/>
          <p:cNvSpPr/>
          <p:nvPr/>
        </p:nvSpPr>
        <p:spPr>
          <a:xfrm>
            <a:off x="983694" y="4952167"/>
            <a:ext cx="6030039" cy="206454"/>
          </a:xfrm>
          <a:prstGeom prst="rect">
            <a:avLst/>
          </a:prstGeom>
          <a:noFill/>
          <a:ln/>
        </p:spPr>
        <p:txBody>
          <a:bodyPr wrap="none" lIns="0" tIns="0" rIns="0" bIns="0" rtlCol="0" anchor="t"/>
          <a:lstStyle/>
          <a:p>
            <a:pPr marL="0" indent="0" algn="l">
              <a:lnSpc>
                <a:spcPts val="1600"/>
              </a:lnSpc>
              <a:buNone/>
            </a:pPr>
            <a:r>
              <a:rPr lang="en-US" sz="1000" b="1" dirty="0">
                <a:solidFill>
                  <a:srgbClr val="4B4A4A"/>
                </a:solidFill>
                <a:latin typeface="Geist" pitchFamily="34" charset="0"/>
                <a:ea typeface="Geist" pitchFamily="34" charset="-122"/>
                <a:cs typeface="Geist" pitchFamily="34" charset="-120"/>
              </a:rPr>
              <a:t>RFM Profile:</a:t>
            </a:r>
            <a:r>
              <a:rPr lang="en-US" sz="1000" dirty="0">
                <a:solidFill>
                  <a:srgbClr val="4B4A4A"/>
                </a:solidFill>
                <a:latin typeface="Geist" pitchFamily="34" charset="0"/>
                <a:ea typeface="Geist" pitchFamily="34" charset="-122"/>
                <a:cs typeface="Geist" pitchFamily="34" charset="-120"/>
              </a:rPr>
              <a:t> Medium Monetary, Low Frequency (2-5 purchases), Medium Recency (30-90 days)</a:t>
            </a:r>
            <a:endParaRPr lang="en-US" sz="1000" dirty="0"/>
          </a:p>
        </p:txBody>
      </p:sp>
      <p:sp>
        <p:nvSpPr>
          <p:cNvPr id="17" name="Text 15"/>
          <p:cNvSpPr/>
          <p:nvPr/>
        </p:nvSpPr>
        <p:spPr>
          <a:xfrm>
            <a:off x="983694" y="5274707"/>
            <a:ext cx="6030039" cy="412909"/>
          </a:xfrm>
          <a:prstGeom prst="rect">
            <a:avLst/>
          </a:prstGeom>
          <a:noFill/>
          <a:ln/>
        </p:spPr>
        <p:txBody>
          <a:bodyPr wrap="square" lIns="0" tIns="0" rIns="0" bIns="0" rtlCol="0" anchor="t"/>
          <a:lstStyle/>
          <a:p>
            <a:pPr marL="0" indent="0" algn="l">
              <a:lnSpc>
                <a:spcPts val="1600"/>
              </a:lnSpc>
              <a:buNone/>
            </a:pPr>
            <a:r>
              <a:rPr lang="en-US" sz="1000" b="1" dirty="0">
                <a:solidFill>
                  <a:srgbClr val="4B4A4A"/>
                </a:solidFill>
                <a:latin typeface="Geist" pitchFamily="34" charset="0"/>
                <a:ea typeface="Geist" pitchFamily="34" charset="-122"/>
                <a:cs typeface="Geist" pitchFamily="34" charset="-120"/>
              </a:rPr>
              <a:t>Actions:</a:t>
            </a:r>
            <a:r>
              <a:rPr lang="en-US" sz="1000" dirty="0">
                <a:solidFill>
                  <a:srgbClr val="4B4A4A"/>
                </a:solidFill>
                <a:latin typeface="Geist" pitchFamily="34" charset="0"/>
                <a:ea typeface="Geist" pitchFamily="34" charset="-122"/>
                <a:cs typeface="Geist" pitchFamily="34" charset="-120"/>
              </a:rPr>
              <a:t> Develop frequency-based incentive programs, create compelling bundle offers, and implement targeted communication to establish regular purchasing patterns.</a:t>
            </a:r>
            <a:endParaRPr lang="en-US" sz="1000" dirty="0"/>
          </a:p>
        </p:txBody>
      </p:sp>
      <p:sp>
        <p:nvSpPr>
          <p:cNvPr id="18" name="Shape 16"/>
          <p:cNvSpPr/>
          <p:nvPr/>
        </p:nvSpPr>
        <p:spPr>
          <a:xfrm>
            <a:off x="793790" y="5960745"/>
            <a:ext cx="6364129" cy="1354217"/>
          </a:xfrm>
          <a:prstGeom prst="roundRect">
            <a:avLst>
              <a:gd name="adj" fmla="val 5402"/>
            </a:avLst>
          </a:prstGeom>
          <a:noFill/>
          <a:ln w="15240">
            <a:solidFill>
              <a:srgbClr val="B7D5CA"/>
            </a:solidFill>
            <a:prstDash val="solid"/>
          </a:ln>
        </p:spPr>
        <p:txBody>
          <a:bodyPr/>
          <a:lstStyle/>
          <a:p>
            <a:endParaRPr lang="en-US"/>
          </a:p>
        </p:txBody>
      </p:sp>
      <p:sp>
        <p:nvSpPr>
          <p:cNvPr id="19" name="Shape 17"/>
          <p:cNvSpPr/>
          <p:nvPr/>
        </p:nvSpPr>
        <p:spPr>
          <a:xfrm>
            <a:off x="778550" y="5960745"/>
            <a:ext cx="60960" cy="1354217"/>
          </a:xfrm>
          <a:prstGeom prst="roundRect">
            <a:avLst>
              <a:gd name="adj" fmla="val 190466"/>
            </a:avLst>
          </a:prstGeom>
          <a:solidFill>
            <a:srgbClr val="006747"/>
          </a:solidFill>
          <a:ln/>
        </p:spPr>
        <p:txBody>
          <a:bodyPr/>
          <a:lstStyle/>
          <a:p>
            <a:endParaRPr lang="en-US"/>
          </a:p>
        </p:txBody>
      </p:sp>
      <p:sp>
        <p:nvSpPr>
          <p:cNvPr id="20" name="Text 18"/>
          <p:cNvSpPr/>
          <p:nvPr/>
        </p:nvSpPr>
        <p:spPr>
          <a:xfrm>
            <a:off x="983694" y="6104930"/>
            <a:ext cx="1612583" cy="201454"/>
          </a:xfrm>
          <a:prstGeom prst="rect">
            <a:avLst/>
          </a:prstGeom>
          <a:noFill/>
          <a:ln/>
        </p:spPr>
        <p:txBody>
          <a:bodyPr wrap="none" lIns="0" tIns="0" rIns="0" bIns="0" rtlCol="0" anchor="t"/>
          <a:lstStyle/>
          <a:p>
            <a:pPr marL="0" indent="0" algn="l">
              <a:lnSpc>
                <a:spcPts val="1550"/>
              </a:lnSpc>
              <a:buNone/>
            </a:pPr>
            <a:r>
              <a:rPr lang="en-US" sz="1250" b="1" dirty="0">
                <a:solidFill>
                  <a:srgbClr val="4B4A4A"/>
                </a:solidFill>
                <a:latin typeface="Noto Serif SC Bold" pitchFamily="34" charset="0"/>
                <a:ea typeface="Noto Serif SC Bold" pitchFamily="34" charset="-122"/>
                <a:cs typeface="Noto Serif SC Bold" pitchFamily="34" charset="-120"/>
              </a:rPr>
              <a:t>New Users (18%)</a:t>
            </a:r>
            <a:endParaRPr lang="en-US" sz="1250" dirty="0"/>
          </a:p>
        </p:txBody>
      </p:sp>
      <p:sp>
        <p:nvSpPr>
          <p:cNvPr id="21" name="Text 19"/>
          <p:cNvSpPr/>
          <p:nvPr/>
        </p:nvSpPr>
        <p:spPr>
          <a:xfrm>
            <a:off x="983694" y="6435328"/>
            <a:ext cx="6030039" cy="206454"/>
          </a:xfrm>
          <a:prstGeom prst="rect">
            <a:avLst/>
          </a:prstGeom>
          <a:noFill/>
          <a:ln/>
        </p:spPr>
        <p:txBody>
          <a:bodyPr wrap="none" lIns="0" tIns="0" rIns="0" bIns="0" rtlCol="0" anchor="t"/>
          <a:lstStyle/>
          <a:p>
            <a:pPr marL="0" indent="0" algn="l">
              <a:lnSpc>
                <a:spcPts val="1600"/>
              </a:lnSpc>
              <a:buNone/>
            </a:pPr>
            <a:r>
              <a:rPr lang="en-US" sz="1000" b="1" dirty="0">
                <a:solidFill>
                  <a:srgbClr val="4B4A4A"/>
                </a:solidFill>
                <a:latin typeface="Geist" pitchFamily="34" charset="0"/>
                <a:ea typeface="Geist" pitchFamily="34" charset="-122"/>
                <a:cs typeface="Geist" pitchFamily="34" charset="-120"/>
              </a:rPr>
              <a:t>RFM Profile:</a:t>
            </a:r>
            <a:r>
              <a:rPr lang="en-US" sz="1000" dirty="0">
                <a:solidFill>
                  <a:srgbClr val="4B4A4A"/>
                </a:solidFill>
                <a:latin typeface="Geist" pitchFamily="34" charset="0"/>
                <a:ea typeface="Geist" pitchFamily="34" charset="-122"/>
                <a:cs typeface="Geist" pitchFamily="34" charset="-120"/>
              </a:rPr>
              <a:t> Low Monetary, Low Frequency (1-2 purchases), Low Recency (&lt;30 days)</a:t>
            </a:r>
            <a:endParaRPr lang="en-US" sz="1000" dirty="0"/>
          </a:p>
        </p:txBody>
      </p:sp>
      <p:sp>
        <p:nvSpPr>
          <p:cNvPr id="22" name="Text 20"/>
          <p:cNvSpPr/>
          <p:nvPr/>
        </p:nvSpPr>
        <p:spPr>
          <a:xfrm>
            <a:off x="983694" y="6757868"/>
            <a:ext cx="6030039" cy="412909"/>
          </a:xfrm>
          <a:prstGeom prst="rect">
            <a:avLst/>
          </a:prstGeom>
          <a:noFill/>
          <a:ln/>
        </p:spPr>
        <p:txBody>
          <a:bodyPr wrap="square" lIns="0" tIns="0" rIns="0" bIns="0" rtlCol="0" anchor="t"/>
          <a:lstStyle/>
          <a:p>
            <a:pPr marL="0" indent="0" algn="l">
              <a:lnSpc>
                <a:spcPts val="1600"/>
              </a:lnSpc>
              <a:buNone/>
            </a:pPr>
            <a:r>
              <a:rPr lang="en-US" sz="1000" b="1" dirty="0">
                <a:solidFill>
                  <a:srgbClr val="4B4A4A"/>
                </a:solidFill>
                <a:latin typeface="Geist" pitchFamily="34" charset="0"/>
                <a:ea typeface="Geist" pitchFamily="34" charset="-122"/>
                <a:cs typeface="Geist" pitchFamily="34" charset="-120"/>
              </a:rPr>
              <a:t>Actions:</a:t>
            </a:r>
            <a:r>
              <a:rPr lang="en-US" sz="1000" dirty="0">
                <a:solidFill>
                  <a:srgbClr val="4B4A4A"/>
                </a:solidFill>
                <a:latin typeface="Geist" pitchFamily="34" charset="0"/>
                <a:ea typeface="Geist" pitchFamily="34" charset="-122"/>
                <a:cs typeface="Geist" pitchFamily="34" charset="-120"/>
              </a:rPr>
              <a:t> Deploy comprehensive onboarding sequences, provide welcome incentives for second purchases, and implement educational content to build brand affinity.</a:t>
            </a:r>
            <a:endParaRPr lang="en-US" sz="1000" dirty="0"/>
          </a:p>
        </p:txBody>
      </p:sp>
      <p:sp>
        <p:nvSpPr>
          <p:cNvPr id="23" name="Shape 21"/>
          <p:cNvSpPr/>
          <p:nvPr/>
        </p:nvSpPr>
        <p:spPr>
          <a:xfrm>
            <a:off x="7480102" y="3296483"/>
            <a:ext cx="6364129" cy="2233255"/>
          </a:xfrm>
          <a:prstGeom prst="roundRect">
            <a:avLst>
              <a:gd name="adj" fmla="val 5199"/>
            </a:avLst>
          </a:prstGeom>
          <a:solidFill>
            <a:srgbClr val="335E23"/>
          </a:solidFill>
          <a:ln/>
        </p:spPr>
        <p:txBody>
          <a:bodyPr/>
          <a:lstStyle/>
          <a:p>
            <a:endParaRPr lang="en-US"/>
          </a:p>
        </p:txBody>
      </p:sp>
      <p:pic>
        <p:nvPicPr>
          <p:cNvPr id="24" name="Image 0" descr="preencoded.png"/>
          <p:cNvPicPr>
            <a:picLocks noChangeAspect="1"/>
          </p:cNvPicPr>
          <p:nvPr/>
        </p:nvPicPr>
        <p:blipFill>
          <a:blip r:embed="rId3"/>
          <a:stretch>
            <a:fillRect/>
          </a:stretch>
        </p:blipFill>
        <p:spPr>
          <a:xfrm>
            <a:off x="7609046" y="3484126"/>
            <a:ext cx="201573" cy="161211"/>
          </a:xfrm>
          <a:prstGeom prst="rect">
            <a:avLst/>
          </a:prstGeom>
        </p:spPr>
      </p:pic>
      <p:sp>
        <p:nvSpPr>
          <p:cNvPr id="25" name="Text 22"/>
          <p:cNvSpPr/>
          <p:nvPr/>
        </p:nvSpPr>
        <p:spPr>
          <a:xfrm>
            <a:off x="7939564" y="3457575"/>
            <a:ext cx="3426262" cy="201454"/>
          </a:xfrm>
          <a:prstGeom prst="rect">
            <a:avLst/>
          </a:prstGeom>
          <a:noFill/>
          <a:ln/>
        </p:spPr>
        <p:txBody>
          <a:bodyPr wrap="none" lIns="0" tIns="0" rIns="0" bIns="0" rtlCol="0" anchor="t"/>
          <a:lstStyle/>
          <a:p>
            <a:pPr marL="0" indent="0" algn="l">
              <a:lnSpc>
                <a:spcPts val="1550"/>
              </a:lnSpc>
              <a:buNone/>
            </a:pPr>
            <a:r>
              <a:rPr lang="en-US" sz="1250" b="1" dirty="0">
                <a:solidFill>
                  <a:srgbClr val="FFFFFF"/>
                </a:solidFill>
                <a:latin typeface="Noto Serif SC Bold" pitchFamily="34" charset="0"/>
                <a:ea typeface="Noto Serif SC Bold" pitchFamily="34" charset="-122"/>
                <a:cs typeface="Noto Serif SC Bold" pitchFamily="34" charset="-120"/>
              </a:rPr>
              <a:t>AI-Powered Marketing Recommendations</a:t>
            </a:r>
            <a:endParaRPr lang="en-US" sz="1250" dirty="0"/>
          </a:p>
        </p:txBody>
      </p:sp>
      <p:sp>
        <p:nvSpPr>
          <p:cNvPr id="26" name="Text 23"/>
          <p:cNvSpPr/>
          <p:nvPr/>
        </p:nvSpPr>
        <p:spPr>
          <a:xfrm>
            <a:off x="7939564" y="3787973"/>
            <a:ext cx="5775722" cy="825817"/>
          </a:xfrm>
          <a:prstGeom prst="rect">
            <a:avLst/>
          </a:prstGeom>
          <a:noFill/>
          <a:ln/>
        </p:spPr>
        <p:txBody>
          <a:bodyPr wrap="square" lIns="0" tIns="0" rIns="0" bIns="0" rtlCol="0" anchor="t"/>
          <a:lstStyle/>
          <a:p>
            <a:pPr marL="0" indent="0" algn="l">
              <a:lnSpc>
                <a:spcPts val="1600"/>
              </a:lnSpc>
              <a:buNone/>
            </a:pPr>
            <a:r>
              <a:rPr lang="en-US" sz="1000" dirty="0">
                <a:solidFill>
                  <a:srgbClr val="FFFFFF"/>
                </a:solidFill>
                <a:latin typeface="Geist" pitchFamily="34" charset="0"/>
                <a:ea typeface="Geist" pitchFamily="34" charset="-122"/>
                <a:cs typeface="Geist" pitchFamily="34" charset="-120"/>
              </a:rPr>
              <a:t>"For Customer #4872 in Segment 1 (High-Value Loyalists): This customer's purchase frequency and monetary value place them in our top tier. Recommend creating a personalized anniversary email celebrating their one year as a customer with a special discount on premium products they've shown interest in but haven't purchased."</a:t>
            </a:r>
            <a:endParaRPr lang="en-US" sz="1000" dirty="0"/>
          </a:p>
        </p:txBody>
      </p:sp>
      <p:sp>
        <p:nvSpPr>
          <p:cNvPr id="27" name="Text 24"/>
          <p:cNvSpPr/>
          <p:nvPr/>
        </p:nvSpPr>
        <p:spPr>
          <a:xfrm>
            <a:off x="7939564" y="4729877"/>
            <a:ext cx="5775722" cy="619363"/>
          </a:xfrm>
          <a:prstGeom prst="rect">
            <a:avLst/>
          </a:prstGeom>
          <a:noFill/>
          <a:ln/>
        </p:spPr>
        <p:txBody>
          <a:bodyPr wrap="square" lIns="0" tIns="0" rIns="0" bIns="0" rtlCol="0" anchor="t"/>
          <a:lstStyle/>
          <a:p>
            <a:pPr marL="0" indent="0" algn="l">
              <a:lnSpc>
                <a:spcPts val="1600"/>
              </a:lnSpc>
              <a:buNone/>
            </a:pPr>
            <a:r>
              <a:rPr lang="en-US" sz="1000" dirty="0">
                <a:solidFill>
                  <a:srgbClr val="FFFFFF"/>
                </a:solidFill>
                <a:latin typeface="Geist" pitchFamily="34" charset="0"/>
                <a:ea typeface="Geist" pitchFamily="34" charset="-122"/>
                <a:cs typeface="Geist" pitchFamily="34" charset="-120"/>
              </a:rPr>
              <a:t>"For Customer #3159 in Segment 2 (At-Risk): This customer hasn't made a purchase in 127 days despite previously being a regular buyer. Recommend an aggressive win-back campaign featuring products similar to their previous high-value purchases, coupled with a limited-time discount."</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3651" y="435531"/>
            <a:ext cx="2574250" cy="321707"/>
          </a:xfrm>
          <a:prstGeom prst="rect">
            <a:avLst/>
          </a:prstGeom>
          <a:noFill/>
          <a:ln/>
        </p:spPr>
        <p:txBody>
          <a:bodyPr wrap="none" lIns="0" tIns="0" rIns="0" bIns="0" rtlCol="0" anchor="t"/>
          <a:lstStyle/>
          <a:p>
            <a:pPr marL="0" indent="0" algn="l">
              <a:lnSpc>
                <a:spcPts val="2500"/>
              </a:lnSpc>
              <a:buNone/>
            </a:pPr>
            <a:r>
              <a:rPr lang="en-US" sz="2000" b="1" dirty="0">
                <a:solidFill>
                  <a:srgbClr val="006747"/>
                </a:solidFill>
                <a:latin typeface="Noto Serif SC Bold" pitchFamily="34" charset="0"/>
                <a:ea typeface="Noto Serif SC Bold" pitchFamily="34" charset="-122"/>
                <a:cs typeface="Noto Serif SC Bold" pitchFamily="34" charset="-120"/>
              </a:rPr>
              <a:t>App UI Screenshots</a:t>
            </a:r>
            <a:endParaRPr lang="en-US" sz="2000" dirty="0"/>
          </a:p>
        </p:txBody>
      </p:sp>
      <p:sp>
        <p:nvSpPr>
          <p:cNvPr id="3" name="Text 1"/>
          <p:cNvSpPr/>
          <p:nvPr/>
        </p:nvSpPr>
        <p:spPr>
          <a:xfrm>
            <a:off x="633651" y="911662"/>
            <a:ext cx="1287066" cy="160853"/>
          </a:xfrm>
          <a:prstGeom prst="rect">
            <a:avLst/>
          </a:prstGeom>
          <a:noFill/>
          <a:ln/>
        </p:spPr>
        <p:txBody>
          <a:bodyPr wrap="none" lIns="0" tIns="0" rIns="0" bIns="0" rtlCol="0" anchor="t"/>
          <a:lstStyle/>
          <a:p>
            <a:pPr marL="0" indent="0" algn="l">
              <a:lnSpc>
                <a:spcPts val="1250"/>
              </a:lnSpc>
              <a:buNone/>
            </a:pPr>
            <a:r>
              <a:rPr lang="en-US" sz="1000" b="1" dirty="0">
                <a:solidFill>
                  <a:srgbClr val="006747"/>
                </a:solidFill>
                <a:latin typeface="Noto Serif SC Bold" pitchFamily="34" charset="0"/>
                <a:ea typeface="Noto Serif SC Bold" pitchFamily="34" charset="-122"/>
                <a:cs typeface="Noto Serif SC Bold" pitchFamily="34" charset="-120"/>
              </a:rPr>
              <a:t>Interface Showcase</a:t>
            </a:r>
            <a:endParaRPr lang="en-US" sz="1000" dirty="0"/>
          </a:p>
        </p:txBody>
      </p:sp>
      <p:sp>
        <p:nvSpPr>
          <p:cNvPr id="4" name="Text 2"/>
          <p:cNvSpPr/>
          <p:nvPr/>
        </p:nvSpPr>
        <p:spPr>
          <a:xfrm>
            <a:off x="633651" y="1226939"/>
            <a:ext cx="13363099" cy="164783"/>
          </a:xfrm>
          <a:prstGeom prst="rect">
            <a:avLst/>
          </a:prstGeom>
          <a:noFill/>
          <a:ln/>
        </p:spPr>
        <p:txBody>
          <a:bodyPr wrap="none" lIns="0" tIns="0" rIns="0" bIns="0" rtlCol="0" anchor="t"/>
          <a:lstStyle/>
          <a:p>
            <a:pPr marL="0" indent="0" algn="l">
              <a:lnSpc>
                <a:spcPts val="1250"/>
              </a:lnSpc>
              <a:buNone/>
            </a:pPr>
            <a:r>
              <a:rPr lang="en-US" sz="800" dirty="0">
                <a:solidFill>
                  <a:srgbClr val="4B4A4A"/>
                </a:solidFill>
                <a:latin typeface="Geist" pitchFamily="34" charset="0"/>
                <a:ea typeface="Geist" pitchFamily="34" charset="-122"/>
                <a:cs typeface="Geist" pitchFamily="34" charset="-120"/>
              </a:rPr>
              <a:t>The Streamlit application provides an intuitive, interactive interface for business users to upload customer data, explore segmentation results, and receive AI-powered recommendations.</a:t>
            </a:r>
            <a:endParaRPr lang="en-US" sz="800" dirty="0"/>
          </a:p>
        </p:txBody>
      </p:sp>
      <p:pic>
        <p:nvPicPr>
          <p:cNvPr id="5" name="Image 0" descr="preencoded.png"/>
          <p:cNvPicPr>
            <a:picLocks noChangeAspect="1"/>
          </p:cNvPicPr>
          <p:nvPr/>
        </p:nvPicPr>
        <p:blipFill>
          <a:blip r:embed="rId3"/>
          <a:stretch>
            <a:fillRect/>
          </a:stretch>
        </p:blipFill>
        <p:spPr>
          <a:xfrm>
            <a:off x="633651" y="1507450"/>
            <a:ext cx="4301133" cy="2658189"/>
          </a:xfrm>
          <a:prstGeom prst="rect">
            <a:avLst/>
          </a:prstGeom>
        </p:spPr>
      </p:pic>
      <p:sp>
        <p:nvSpPr>
          <p:cNvPr id="6" name="Text 3"/>
          <p:cNvSpPr/>
          <p:nvPr/>
        </p:nvSpPr>
        <p:spPr>
          <a:xfrm>
            <a:off x="633651" y="4268510"/>
            <a:ext cx="1662589" cy="160853"/>
          </a:xfrm>
          <a:prstGeom prst="rect">
            <a:avLst/>
          </a:prstGeom>
          <a:noFill/>
          <a:ln/>
        </p:spPr>
        <p:txBody>
          <a:bodyPr wrap="none" lIns="0" tIns="0" rIns="0" bIns="0" rtlCol="0" anchor="t"/>
          <a:lstStyle/>
          <a:p>
            <a:pPr marL="0" indent="0" algn="l">
              <a:lnSpc>
                <a:spcPts val="1250"/>
              </a:lnSpc>
              <a:buNone/>
            </a:pPr>
            <a:r>
              <a:rPr lang="en-US" sz="1000" b="1" dirty="0">
                <a:solidFill>
                  <a:srgbClr val="4B4A4A"/>
                </a:solidFill>
                <a:latin typeface="Noto Serif SC Bold" pitchFamily="34" charset="0"/>
                <a:ea typeface="Noto Serif SC Bold" pitchFamily="34" charset="-122"/>
                <a:cs typeface="Noto Serif SC Bold" pitchFamily="34" charset="-120"/>
              </a:rPr>
              <a:t>Home &amp; Upload Interface</a:t>
            </a:r>
            <a:endParaRPr lang="en-US" sz="1000" dirty="0"/>
          </a:p>
        </p:txBody>
      </p:sp>
      <p:sp>
        <p:nvSpPr>
          <p:cNvPr id="7" name="Text 4"/>
          <p:cNvSpPr/>
          <p:nvPr/>
        </p:nvSpPr>
        <p:spPr>
          <a:xfrm>
            <a:off x="633651" y="4491038"/>
            <a:ext cx="6617137" cy="329565"/>
          </a:xfrm>
          <a:prstGeom prst="rect">
            <a:avLst/>
          </a:prstGeom>
          <a:noFill/>
          <a:ln/>
        </p:spPr>
        <p:txBody>
          <a:bodyPr wrap="square" lIns="0" tIns="0" rIns="0" bIns="0" rtlCol="0" anchor="t"/>
          <a:lstStyle/>
          <a:p>
            <a:pPr marL="0" indent="0" algn="l">
              <a:lnSpc>
                <a:spcPts val="1250"/>
              </a:lnSpc>
              <a:buNone/>
            </a:pPr>
            <a:r>
              <a:rPr lang="en-US" sz="800" dirty="0">
                <a:solidFill>
                  <a:srgbClr val="4B4A4A"/>
                </a:solidFill>
                <a:latin typeface="Geist" pitchFamily="34" charset="0"/>
                <a:ea typeface="Geist" pitchFamily="34" charset="-122"/>
                <a:cs typeface="Geist" pitchFamily="34" charset="-120"/>
              </a:rPr>
              <a:t>The home screen provides a clear introduction to the application's capabilities and a simple drag-and-drop interface for uploading customer data files. Users can select additional parameters such as the number of clusters and feature scaling options.</a:t>
            </a:r>
            <a:endParaRPr lang="en-US" sz="800" dirty="0"/>
          </a:p>
        </p:txBody>
      </p:sp>
      <p:pic>
        <p:nvPicPr>
          <p:cNvPr id="8" name="Image 1" descr="preencoded.png"/>
          <p:cNvPicPr>
            <a:picLocks noChangeAspect="1"/>
          </p:cNvPicPr>
          <p:nvPr/>
        </p:nvPicPr>
        <p:blipFill>
          <a:blip r:embed="rId4"/>
          <a:stretch>
            <a:fillRect/>
          </a:stretch>
        </p:blipFill>
        <p:spPr>
          <a:xfrm>
            <a:off x="7379494" y="1507450"/>
            <a:ext cx="4301133" cy="2658189"/>
          </a:xfrm>
          <a:prstGeom prst="rect">
            <a:avLst/>
          </a:prstGeom>
        </p:spPr>
      </p:pic>
      <p:sp>
        <p:nvSpPr>
          <p:cNvPr id="9" name="Text 5"/>
          <p:cNvSpPr/>
          <p:nvPr/>
        </p:nvSpPr>
        <p:spPr>
          <a:xfrm>
            <a:off x="7379494" y="4268510"/>
            <a:ext cx="1287066" cy="160853"/>
          </a:xfrm>
          <a:prstGeom prst="rect">
            <a:avLst/>
          </a:prstGeom>
          <a:noFill/>
          <a:ln/>
        </p:spPr>
        <p:txBody>
          <a:bodyPr wrap="none" lIns="0" tIns="0" rIns="0" bIns="0" rtlCol="0" anchor="t"/>
          <a:lstStyle/>
          <a:p>
            <a:pPr marL="0" indent="0" algn="l">
              <a:lnSpc>
                <a:spcPts val="1250"/>
              </a:lnSpc>
              <a:buNone/>
            </a:pPr>
            <a:r>
              <a:rPr lang="en-US" sz="1000" b="1" dirty="0">
                <a:solidFill>
                  <a:srgbClr val="4B4A4A"/>
                </a:solidFill>
                <a:latin typeface="Noto Serif SC Bold" pitchFamily="34" charset="0"/>
                <a:ea typeface="Noto Serif SC Bold" pitchFamily="34" charset="-122"/>
                <a:cs typeface="Noto Serif SC Bold" pitchFamily="34" charset="-120"/>
              </a:rPr>
              <a:t>PCA Visualization</a:t>
            </a:r>
            <a:endParaRPr lang="en-US" sz="1000" dirty="0"/>
          </a:p>
        </p:txBody>
      </p:sp>
      <p:sp>
        <p:nvSpPr>
          <p:cNvPr id="10" name="Text 6"/>
          <p:cNvSpPr/>
          <p:nvPr/>
        </p:nvSpPr>
        <p:spPr>
          <a:xfrm>
            <a:off x="7379494" y="4491038"/>
            <a:ext cx="6617256" cy="329565"/>
          </a:xfrm>
          <a:prstGeom prst="rect">
            <a:avLst/>
          </a:prstGeom>
          <a:noFill/>
          <a:ln/>
        </p:spPr>
        <p:txBody>
          <a:bodyPr wrap="square" lIns="0" tIns="0" rIns="0" bIns="0" rtlCol="0" anchor="t"/>
          <a:lstStyle/>
          <a:p>
            <a:pPr marL="0" indent="0" algn="l">
              <a:lnSpc>
                <a:spcPts val="1250"/>
              </a:lnSpc>
              <a:buNone/>
            </a:pPr>
            <a:r>
              <a:rPr lang="en-US" sz="800" dirty="0">
                <a:solidFill>
                  <a:srgbClr val="4B4A4A"/>
                </a:solidFill>
                <a:latin typeface="Geist" pitchFamily="34" charset="0"/>
                <a:ea typeface="Geist" pitchFamily="34" charset="-122"/>
                <a:cs typeface="Geist" pitchFamily="34" charset="-120"/>
              </a:rPr>
              <a:t>The PCA visualization tab displays customer clusters in a two-dimensional space, allowing users to visually identify natural groupings and outliers. Interactive elements enable hovering over points to see individual customer details.</a:t>
            </a:r>
            <a:endParaRPr lang="en-US" sz="800" dirty="0"/>
          </a:p>
        </p:txBody>
      </p:sp>
      <p:pic>
        <p:nvPicPr>
          <p:cNvPr id="11" name="Image 2" descr="preencoded.png"/>
          <p:cNvPicPr>
            <a:picLocks noChangeAspect="1"/>
          </p:cNvPicPr>
          <p:nvPr/>
        </p:nvPicPr>
        <p:blipFill>
          <a:blip r:embed="rId5"/>
          <a:stretch>
            <a:fillRect/>
          </a:stretch>
        </p:blipFill>
        <p:spPr>
          <a:xfrm>
            <a:off x="633651" y="4936331"/>
            <a:ext cx="4301133" cy="2658189"/>
          </a:xfrm>
          <a:prstGeom prst="rect">
            <a:avLst/>
          </a:prstGeom>
        </p:spPr>
      </p:pic>
      <p:sp>
        <p:nvSpPr>
          <p:cNvPr id="12" name="Text 7"/>
          <p:cNvSpPr/>
          <p:nvPr/>
        </p:nvSpPr>
        <p:spPr>
          <a:xfrm>
            <a:off x="633651" y="7697391"/>
            <a:ext cx="1704856" cy="160853"/>
          </a:xfrm>
          <a:prstGeom prst="rect">
            <a:avLst/>
          </a:prstGeom>
          <a:noFill/>
          <a:ln/>
        </p:spPr>
        <p:txBody>
          <a:bodyPr wrap="none" lIns="0" tIns="0" rIns="0" bIns="0" rtlCol="0" anchor="t"/>
          <a:lstStyle/>
          <a:p>
            <a:pPr marL="0" indent="0" algn="l">
              <a:lnSpc>
                <a:spcPts val="1250"/>
              </a:lnSpc>
              <a:buNone/>
            </a:pPr>
            <a:r>
              <a:rPr lang="en-US" sz="1000" b="1" dirty="0">
                <a:solidFill>
                  <a:srgbClr val="4B4A4A"/>
                </a:solidFill>
                <a:latin typeface="Noto Serif SC Bold" pitchFamily="34" charset="0"/>
                <a:ea typeface="Noto Serif SC Bold" pitchFamily="34" charset="-122"/>
                <a:cs typeface="Noto Serif SC Bold" pitchFamily="34" charset="-120"/>
              </a:rPr>
              <a:t>SHAP Feature Importance</a:t>
            </a:r>
            <a:endParaRPr lang="en-US" sz="1000" dirty="0"/>
          </a:p>
        </p:txBody>
      </p:sp>
      <p:sp>
        <p:nvSpPr>
          <p:cNvPr id="13" name="Text 8"/>
          <p:cNvSpPr/>
          <p:nvPr/>
        </p:nvSpPr>
        <p:spPr>
          <a:xfrm>
            <a:off x="633651" y="7919918"/>
            <a:ext cx="6617137" cy="329565"/>
          </a:xfrm>
          <a:prstGeom prst="rect">
            <a:avLst/>
          </a:prstGeom>
          <a:noFill/>
          <a:ln/>
        </p:spPr>
        <p:txBody>
          <a:bodyPr wrap="square" lIns="0" tIns="0" rIns="0" bIns="0" rtlCol="0" anchor="t"/>
          <a:lstStyle/>
          <a:p>
            <a:pPr marL="0" indent="0" algn="l">
              <a:lnSpc>
                <a:spcPts val="1250"/>
              </a:lnSpc>
              <a:buNone/>
            </a:pPr>
            <a:r>
              <a:rPr lang="en-US" sz="800" dirty="0">
                <a:solidFill>
                  <a:srgbClr val="4B4A4A"/>
                </a:solidFill>
                <a:latin typeface="Geist" pitchFamily="34" charset="0"/>
                <a:ea typeface="Geist" pitchFamily="34" charset="-122"/>
                <a:cs typeface="Geist" pitchFamily="34" charset="-120"/>
              </a:rPr>
              <a:t>The explainability tab presents SHAP values in an intuitive bar chart format, helping users understand which features have the greatest impact on segment assignment. This transparency builds trust in the model.</a:t>
            </a:r>
            <a:endParaRPr lang="en-US" sz="800" dirty="0"/>
          </a:p>
        </p:txBody>
      </p:sp>
      <p:pic>
        <p:nvPicPr>
          <p:cNvPr id="14" name="Image 3" descr="preencoded.png"/>
          <p:cNvPicPr>
            <a:picLocks noChangeAspect="1"/>
          </p:cNvPicPr>
          <p:nvPr/>
        </p:nvPicPr>
        <p:blipFill>
          <a:blip r:embed="rId6"/>
          <a:stretch>
            <a:fillRect/>
          </a:stretch>
        </p:blipFill>
        <p:spPr>
          <a:xfrm>
            <a:off x="7379494" y="4936331"/>
            <a:ext cx="4301133" cy="2658189"/>
          </a:xfrm>
          <a:prstGeom prst="rect">
            <a:avLst/>
          </a:prstGeom>
        </p:spPr>
      </p:pic>
      <p:sp>
        <p:nvSpPr>
          <p:cNvPr id="15" name="Text 9"/>
          <p:cNvSpPr/>
          <p:nvPr/>
        </p:nvSpPr>
        <p:spPr>
          <a:xfrm>
            <a:off x="7379494" y="7697391"/>
            <a:ext cx="1742361" cy="160853"/>
          </a:xfrm>
          <a:prstGeom prst="rect">
            <a:avLst/>
          </a:prstGeom>
          <a:noFill/>
          <a:ln/>
        </p:spPr>
        <p:txBody>
          <a:bodyPr wrap="none" lIns="0" tIns="0" rIns="0" bIns="0" rtlCol="0" anchor="t"/>
          <a:lstStyle/>
          <a:p>
            <a:pPr marL="0" indent="0" algn="l">
              <a:lnSpc>
                <a:spcPts val="1250"/>
              </a:lnSpc>
              <a:buNone/>
            </a:pPr>
            <a:r>
              <a:rPr lang="en-US" sz="1000" b="1" dirty="0">
                <a:solidFill>
                  <a:srgbClr val="4B4A4A"/>
                </a:solidFill>
                <a:latin typeface="Noto Serif SC Bold" pitchFamily="34" charset="0"/>
                <a:ea typeface="Noto Serif SC Bold" pitchFamily="34" charset="-122"/>
                <a:cs typeface="Noto Serif SC Bold" pitchFamily="34" charset="-120"/>
              </a:rPr>
              <a:t>AI Recommendation Panel</a:t>
            </a:r>
            <a:endParaRPr lang="en-US" sz="1000" dirty="0"/>
          </a:p>
        </p:txBody>
      </p:sp>
      <p:sp>
        <p:nvSpPr>
          <p:cNvPr id="16" name="Text 10"/>
          <p:cNvSpPr/>
          <p:nvPr/>
        </p:nvSpPr>
        <p:spPr>
          <a:xfrm>
            <a:off x="7379494" y="7919918"/>
            <a:ext cx="6617256" cy="329565"/>
          </a:xfrm>
          <a:prstGeom prst="rect">
            <a:avLst/>
          </a:prstGeom>
          <a:noFill/>
          <a:ln/>
        </p:spPr>
        <p:txBody>
          <a:bodyPr wrap="square" lIns="0" tIns="0" rIns="0" bIns="0" rtlCol="0" anchor="t"/>
          <a:lstStyle/>
          <a:p>
            <a:pPr marL="0" indent="0" algn="l">
              <a:lnSpc>
                <a:spcPts val="1250"/>
              </a:lnSpc>
              <a:buNone/>
            </a:pPr>
            <a:r>
              <a:rPr lang="en-US" sz="800" dirty="0">
                <a:solidFill>
                  <a:srgbClr val="4B4A4A"/>
                </a:solidFill>
                <a:latin typeface="Geist" pitchFamily="34" charset="0"/>
                <a:ea typeface="Geist" pitchFamily="34" charset="-122"/>
                <a:cs typeface="Geist" pitchFamily="34" charset="-120"/>
              </a:rPr>
              <a:t>The AI recommendation panel leverages LLM technology to generate specific marketing suggestions for each customer segment. Users can select individual customers or entire segments to receive tailored recommendations.</a:t>
            </a:r>
            <a:endParaRPr lang="en-US" sz="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11756"/>
            <a:ext cx="3908941" cy="434102"/>
          </a:xfrm>
          <a:prstGeom prst="rect">
            <a:avLst/>
          </a:prstGeom>
          <a:noFill/>
          <a:ln/>
        </p:spPr>
        <p:txBody>
          <a:bodyPr wrap="none" lIns="0" tIns="0" rIns="0" bIns="0" rtlCol="0" anchor="t"/>
          <a:lstStyle/>
          <a:p>
            <a:pPr marL="0" indent="0" algn="l">
              <a:lnSpc>
                <a:spcPts val="3400"/>
              </a:lnSpc>
              <a:buNone/>
            </a:pPr>
            <a:r>
              <a:rPr lang="en-US" sz="2700" b="1" dirty="0">
                <a:solidFill>
                  <a:srgbClr val="006747"/>
                </a:solidFill>
                <a:latin typeface="Noto Serif SC Bold" pitchFamily="34" charset="0"/>
                <a:ea typeface="Noto Serif SC Bold" pitchFamily="34" charset="-122"/>
                <a:cs typeface="Noto Serif SC Bold" pitchFamily="34" charset="-120"/>
              </a:rPr>
              <a:t>Future Enhancements</a:t>
            </a:r>
            <a:endParaRPr lang="en-US" sz="2700" dirty="0"/>
          </a:p>
        </p:txBody>
      </p:sp>
      <p:sp>
        <p:nvSpPr>
          <p:cNvPr id="3" name="Text 1"/>
          <p:cNvSpPr/>
          <p:nvPr/>
        </p:nvSpPr>
        <p:spPr>
          <a:xfrm>
            <a:off x="793790" y="1423630"/>
            <a:ext cx="1304282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While the current version of the customer segmentation application provides robust functionality, several enhancements are planned to expand its capabilities and improve user experience.</a:t>
            </a:r>
            <a:endParaRPr lang="en-US" sz="1050" dirty="0"/>
          </a:p>
        </p:txBody>
      </p:sp>
      <p:sp>
        <p:nvSpPr>
          <p:cNvPr id="4" name="Shape 2"/>
          <p:cNvSpPr/>
          <p:nvPr/>
        </p:nvSpPr>
        <p:spPr>
          <a:xfrm>
            <a:off x="793790" y="1802130"/>
            <a:ext cx="6451997" cy="1692116"/>
          </a:xfrm>
          <a:prstGeom prst="roundRect">
            <a:avLst>
              <a:gd name="adj" fmla="val 7389"/>
            </a:avLst>
          </a:prstGeom>
          <a:noFill/>
          <a:ln w="15240">
            <a:solidFill>
              <a:srgbClr val="B7D5CA"/>
            </a:solidFill>
            <a:prstDash val="solid"/>
          </a:ln>
        </p:spPr>
        <p:txBody>
          <a:bodyPr/>
          <a:lstStyle/>
          <a:p>
            <a:endParaRPr lang="en-US"/>
          </a:p>
        </p:txBody>
      </p:sp>
      <p:sp>
        <p:nvSpPr>
          <p:cNvPr id="5" name="Shape 3"/>
          <p:cNvSpPr/>
          <p:nvPr/>
        </p:nvSpPr>
        <p:spPr>
          <a:xfrm>
            <a:off x="809030" y="1817370"/>
            <a:ext cx="6421517" cy="416719"/>
          </a:xfrm>
          <a:prstGeom prst="roundRect">
            <a:avLst>
              <a:gd name="adj" fmla="val 25617"/>
            </a:avLst>
          </a:prstGeom>
          <a:solidFill>
            <a:srgbClr val="D1EFE4"/>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3915608" y="1891665"/>
            <a:ext cx="208359" cy="260390"/>
          </a:xfrm>
          <a:prstGeom prst="rect">
            <a:avLst/>
          </a:prstGeom>
        </p:spPr>
      </p:pic>
      <p:sp>
        <p:nvSpPr>
          <p:cNvPr id="7" name="Text 4"/>
          <p:cNvSpPr/>
          <p:nvPr/>
        </p:nvSpPr>
        <p:spPr>
          <a:xfrm>
            <a:off x="947857" y="2372916"/>
            <a:ext cx="1856661" cy="217051"/>
          </a:xfrm>
          <a:prstGeom prst="rect">
            <a:avLst/>
          </a:prstGeom>
          <a:noFill/>
          <a:ln/>
        </p:spPr>
        <p:txBody>
          <a:bodyPr wrap="none" lIns="0" tIns="0" rIns="0" bIns="0" rtlCol="0" anchor="t"/>
          <a:lstStyle/>
          <a:p>
            <a:pPr marL="0" indent="0" algn="l">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Database Integration</a:t>
            </a:r>
            <a:endParaRPr lang="en-US" sz="1350" dirty="0"/>
          </a:p>
        </p:txBody>
      </p:sp>
      <p:sp>
        <p:nvSpPr>
          <p:cNvPr id="8" name="Text 5"/>
          <p:cNvSpPr/>
          <p:nvPr/>
        </p:nvSpPr>
        <p:spPr>
          <a:xfrm>
            <a:off x="947857" y="2673310"/>
            <a:ext cx="6143863" cy="666869"/>
          </a:xfrm>
          <a:prstGeom prst="rect">
            <a:avLst/>
          </a:prstGeom>
          <a:noFill/>
          <a:ln/>
        </p:spPr>
        <p:txBody>
          <a:bodyPr wrap="squar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Implement persistent database connections to store segmentation results and customer query history. This would enable tracking of customer segment migrations over time and provide historical context for analysis.</a:t>
            </a:r>
            <a:endParaRPr lang="en-US" sz="1050" dirty="0"/>
          </a:p>
        </p:txBody>
      </p:sp>
      <p:sp>
        <p:nvSpPr>
          <p:cNvPr id="9" name="Shape 6"/>
          <p:cNvSpPr/>
          <p:nvPr/>
        </p:nvSpPr>
        <p:spPr>
          <a:xfrm>
            <a:off x="7384613" y="1802130"/>
            <a:ext cx="6451997" cy="1692116"/>
          </a:xfrm>
          <a:prstGeom prst="roundRect">
            <a:avLst>
              <a:gd name="adj" fmla="val 7389"/>
            </a:avLst>
          </a:prstGeom>
          <a:noFill/>
          <a:ln w="15240">
            <a:solidFill>
              <a:srgbClr val="B7D5CA"/>
            </a:solidFill>
            <a:prstDash val="solid"/>
          </a:ln>
        </p:spPr>
        <p:txBody>
          <a:bodyPr/>
          <a:lstStyle/>
          <a:p>
            <a:endParaRPr lang="en-US"/>
          </a:p>
        </p:txBody>
      </p:sp>
      <p:sp>
        <p:nvSpPr>
          <p:cNvPr id="10" name="Shape 7"/>
          <p:cNvSpPr/>
          <p:nvPr/>
        </p:nvSpPr>
        <p:spPr>
          <a:xfrm>
            <a:off x="7399853" y="1817370"/>
            <a:ext cx="6421517" cy="416719"/>
          </a:xfrm>
          <a:prstGeom prst="roundRect">
            <a:avLst>
              <a:gd name="adj" fmla="val 25617"/>
            </a:avLst>
          </a:prstGeom>
          <a:solidFill>
            <a:srgbClr val="D1EFE4"/>
          </a:solidFill>
          <a:ln/>
        </p:spPr>
        <p:txBody>
          <a:bodyPr/>
          <a:lstStyle/>
          <a:p>
            <a:endParaRPr lang="en-US"/>
          </a:p>
        </p:txBody>
      </p:sp>
      <p:pic>
        <p:nvPicPr>
          <p:cNvPr id="11" name="Image 1" descr="preencoded.png"/>
          <p:cNvPicPr>
            <a:picLocks noChangeAspect="1"/>
          </p:cNvPicPr>
          <p:nvPr/>
        </p:nvPicPr>
        <p:blipFill>
          <a:blip r:embed="rId4"/>
          <a:stretch>
            <a:fillRect/>
          </a:stretch>
        </p:blipFill>
        <p:spPr>
          <a:xfrm>
            <a:off x="10506432" y="1891665"/>
            <a:ext cx="208359" cy="260390"/>
          </a:xfrm>
          <a:prstGeom prst="rect">
            <a:avLst/>
          </a:prstGeom>
        </p:spPr>
      </p:pic>
      <p:sp>
        <p:nvSpPr>
          <p:cNvPr id="12" name="Text 8"/>
          <p:cNvSpPr/>
          <p:nvPr/>
        </p:nvSpPr>
        <p:spPr>
          <a:xfrm>
            <a:off x="7538680" y="2372916"/>
            <a:ext cx="2318147" cy="217051"/>
          </a:xfrm>
          <a:prstGeom prst="rect">
            <a:avLst/>
          </a:prstGeom>
          <a:noFill/>
          <a:ln/>
        </p:spPr>
        <p:txBody>
          <a:bodyPr wrap="none" lIns="0" tIns="0" rIns="0" bIns="0" rtlCol="0" anchor="t"/>
          <a:lstStyle/>
          <a:p>
            <a:pPr marL="0" indent="0" algn="l">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Multi-User Authentication</a:t>
            </a:r>
            <a:endParaRPr lang="en-US" sz="1350" dirty="0"/>
          </a:p>
        </p:txBody>
      </p:sp>
      <p:sp>
        <p:nvSpPr>
          <p:cNvPr id="13" name="Text 9"/>
          <p:cNvSpPr/>
          <p:nvPr/>
        </p:nvSpPr>
        <p:spPr>
          <a:xfrm>
            <a:off x="7538680" y="2673310"/>
            <a:ext cx="6143863" cy="666869"/>
          </a:xfrm>
          <a:prstGeom prst="rect">
            <a:avLst/>
          </a:prstGeom>
          <a:noFill/>
          <a:ln/>
        </p:spPr>
        <p:txBody>
          <a:bodyPr wrap="squar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Implement a robust authentication system to support multiple user accounts with different permission levels. This would enable team collaboration while maintaining appropriate access controls for sensitive customer data.</a:t>
            </a:r>
            <a:endParaRPr lang="en-US" sz="1050" dirty="0"/>
          </a:p>
        </p:txBody>
      </p:sp>
      <p:sp>
        <p:nvSpPr>
          <p:cNvPr id="14" name="Shape 10"/>
          <p:cNvSpPr/>
          <p:nvPr/>
        </p:nvSpPr>
        <p:spPr>
          <a:xfrm>
            <a:off x="793790" y="3633073"/>
            <a:ext cx="6451997" cy="1692116"/>
          </a:xfrm>
          <a:prstGeom prst="roundRect">
            <a:avLst>
              <a:gd name="adj" fmla="val 7389"/>
            </a:avLst>
          </a:prstGeom>
          <a:noFill/>
          <a:ln w="15240">
            <a:solidFill>
              <a:srgbClr val="B7D5CA"/>
            </a:solidFill>
            <a:prstDash val="solid"/>
          </a:ln>
        </p:spPr>
        <p:txBody>
          <a:bodyPr/>
          <a:lstStyle/>
          <a:p>
            <a:endParaRPr lang="en-US"/>
          </a:p>
        </p:txBody>
      </p:sp>
      <p:sp>
        <p:nvSpPr>
          <p:cNvPr id="15" name="Shape 11"/>
          <p:cNvSpPr/>
          <p:nvPr/>
        </p:nvSpPr>
        <p:spPr>
          <a:xfrm>
            <a:off x="809030" y="3648313"/>
            <a:ext cx="6421517" cy="416719"/>
          </a:xfrm>
          <a:prstGeom prst="roundRect">
            <a:avLst>
              <a:gd name="adj" fmla="val 25617"/>
            </a:avLst>
          </a:prstGeom>
          <a:solidFill>
            <a:srgbClr val="D1EFE4"/>
          </a:solidFill>
          <a:ln/>
        </p:spPr>
        <p:txBody>
          <a:bodyPr/>
          <a:lstStyle/>
          <a:p>
            <a:endParaRPr lang="en-US"/>
          </a:p>
        </p:txBody>
      </p:sp>
      <p:pic>
        <p:nvPicPr>
          <p:cNvPr id="16" name="Image 2" descr="preencoded.png"/>
          <p:cNvPicPr>
            <a:picLocks noChangeAspect="1"/>
          </p:cNvPicPr>
          <p:nvPr/>
        </p:nvPicPr>
        <p:blipFill>
          <a:blip r:embed="rId5"/>
          <a:stretch>
            <a:fillRect/>
          </a:stretch>
        </p:blipFill>
        <p:spPr>
          <a:xfrm>
            <a:off x="3915608" y="3722608"/>
            <a:ext cx="208359" cy="260390"/>
          </a:xfrm>
          <a:prstGeom prst="rect">
            <a:avLst/>
          </a:prstGeom>
        </p:spPr>
      </p:pic>
      <p:sp>
        <p:nvSpPr>
          <p:cNvPr id="17" name="Text 12"/>
          <p:cNvSpPr/>
          <p:nvPr/>
        </p:nvSpPr>
        <p:spPr>
          <a:xfrm>
            <a:off x="947857" y="4203859"/>
            <a:ext cx="1830467" cy="217051"/>
          </a:xfrm>
          <a:prstGeom prst="rect">
            <a:avLst/>
          </a:prstGeom>
          <a:noFill/>
          <a:ln/>
        </p:spPr>
        <p:txBody>
          <a:bodyPr wrap="none" lIns="0" tIns="0" rIns="0" bIns="0" rtlCol="0" anchor="t"/>
          <a:lstStyle/>
          <a:p>
            <a:pPr marL="0" indent="0" algn="l">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Export Functionality</a:t>
            </a:r>
            <a:endParaRPr lang="en-US" sz="1350" dirty="0"/>
          </a:p>
        </p:txBody>
      </p:sp>
      <p:sp>
        <p:nvSpPr>
          <p:cNvPr id="18" name="Text 13"/>
          <p:cNvSpPr/>
          <p:nvPr/>
        </p:nvSpPr>
        <p:spPr>
          <a:xfrm>
            <a:off x="947857" y="4504253"/>
            <a:ext cx="6143863" cy="666869"/>
          </a:xfrm>
          <a:prstGeom prst="rect">
            <a:avLst/>
          </a:prstGeom>
          <a:noFill/>
          <a:ln/>
        </p:spPr>
        <p:txBody>
          <a:bodyPr wrap="squar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Add comprehensive export options including CSV download of prediction logs, segment summaries, and AI recommendations. Enable direct integration with popular marketing platforms through API connections.</a:t>
            </a:r>
            <a:endParaRPr lang="en-US" sz="1050" dirty="0"/>
          </a:p>
        </p:txBody>
      </p:sp>
      <p:sp>
        <p:nvSpPr>
          <p:cNvPr id="19" name="Shape 14"/>
          <p:cNvSpPr/>
          <p:nvPr/>
        </p:nvSpPr>
        <p:spPr>
          <a:xfrm>
            <a:off x="7384613" y="3633073"/>
            <a:ext cx="6451997" cy="1692116"/>
          </a:xfrm>
          <a:prstGeom prst="roundRect">
            <a:avLst>
              <a:gd name="adj" fmla="val 7389"/>
            </a:avLst>
          </a:prstGeom>
          <a:noFill/>
          <a:ln w="15240">
            <a:solidFill>
              <a:srgbClr val="B7D5CA"/>
            </a:solidFill>
            <a:prstDash val="solid"/>
          </a:ln>
        </p:spPr>
        <p:txBody>
          <a:bodyPr/>
          <a:lstStyle/>
          <a:p>
            <a:endParaRPr lang="en-US"/>
          </a:p>
        </p:txBody>
      </p:sp>
      <p:sp>
        <p:nvSpPr>
          <p:cNvPr id="20" name="Shape 15"/>
          <p:cNvSpPr/>
          <p:nvPr/>
        </p:nvSpPr>
        <p:spPr>
          <a:xfrm>
            <a:off x="7399853" y="3648313"/>
            <a:ext cx="6421517" cy="416719"/>
          </a:xfrm>
          <a:prstGeom prst="roundRect">
            <a:avLst>
              <a:gd name="adj" fmla="val 25617"/>
            </a:avLst>
          </a:prstGeom>
          <a:solidFill>
            <a:srgbClr val="D1EFE4"/>
          </a:solidFill>
          <a:ln/>
        </p:spPr>
        <p:txBody>
          <a:bodyPr/>
          <a:lstStyle/>
          <a:p>
            <a:endParaRPr lang="en-US"/>
          </a:p>
        </p:txBody>
      </p:sp>
      <p:pic>
        <p:nvPicPr>
          <p:cNvPr id="21" name="Image 3" descr="preencoded.png"/>
          <p:cNvPicPr>
            <a:picLocks noChangeAspect="1"/>
          </p:cNvPicPr>
          <p:nvPr/>
        </p:nvPicPr>
        <p:blipFill>
          <a:blip r:embed="rId6"/>
          <a:stretch>
            <a:fillRect/>
          </a:stretch>
        </p:blipFill>
        <p:spPr>
          <a:xfrm>
            <a:off x="10506432" y="3722608"/>
            <a:ext cx="208359" cy="260390"/>
          </a:xfrm>
          <a:prstGeom prst="rect">
            <a:avLst/>
          </a:prstGeom>
        </p:spPr>
      </p:pic>
      <p:sp>
        <p:nvSpPr>
          <p:cNvPr id="22" name="Text 16"/>
          <p:cNvSpPr/>
          <p:nvPr/>
        </p:nvSpPr>
        <p:spPr>
          <a:xfrm>
            <a:off x="7538680" y="4203859"/>
            <a:ext cx="2813804" cy="217051"/>
          </a:xfrm>
          <a:prstGeom prst="rect">
            <a:avLst/>
          </a:prstGeom>
          <a:noFill/>
          <a:ln/>
        </p:spPr>
        <p:txBody>
          <a:bodyPr wrap="none" lIns="0" tIns="0" rIns="0" bIns="0" rtlCol="0" anchor="t"/>
          <a:lstStyle/>
          <a:p>
            <a:pPr marL="0" indent="0" algn="l">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Advanced Segmentation Models</a:t>
            </a:r>
            <a:endParaRPr lang="en-US" sz="1350" dirty="0"/>
          </a:p>
        </p:txBody>
      </p:sp>
      <p:sp>
        <p:nvSpPr>
          <p:cNvPr id="23" name="Text 17"/>
          <p:cNvSpPr/>
          <p:nvPr/>
        </p:nvSpPr>
        <p:spPr>
          <a:xfrm>
            <a:off x="7538680" y="4504253"/>
            <a:ext cx="6143863" cy="666869"/>
          </a:xfrm>
          <a:prstGeom prst="rect">
            <a:avLst/>
          </a:prstGeom>
          <a:noFill/>
          <a:ln/>
        </p:spPr>
        <p:txBody>
          <a:bodyPr wrap="squar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Expand beyond RFM analysis to incorporate additional segmentation techniques such as behavioral clustering, predictive lifetime value modeling, and churn prediction. This would provide more nuanced customer insights.</a:t>
            </a:r>
            <a:endParaRPr lang="en-US" sz="1050" dirty="0"/>
          </a:p>
        </p:txBody>
      </p:sp>
      <p:sp>
        <p:nvSpPr>
          <p:cNvPr id="24" name="Shape 18"/>
          <p:cNvSpPr/>
          <p:nvPr/>
        </p:nvSpPr>
        <p:spPr>
          <a:xfrm>
            <a:off x="793790" y="5481399"/>
            <a:ext cx="13042821" cy="2036326"/>
          </a:xfrm>
          <a:prstGeom prst="roundRect">
            <a:avLst>
              <a:gd name="adj" fmla="val 6140"/>
            </a:avLst>
          </a:prstGeom>
          <a:noFill/>
          <a:ln w="7620">
            <a:solidFill>
              <a:srgbClr val="000000">
                <a:alpha val="8000"/>
              </a:srgbClr>
            </a:solidFill>
            <a:prstDash val="solid"/>
          </a:ln>
        </p:spPr>
        <p:txBody>
          <a:bodyPr/>
          <a:lstStyle/>
          <a:p>
            <a:endParaRPr lang="en-US"/>
          </a:p>
        </p:txBody>
      </p:sp>
      <p:sp>
        <p:nvSpPr>
          <p:cNvPr id="25" name="Shape 19"/>
          <p:cNvSpPr/>
          <p:nvPr/>
        </p:nvSpPr>
        <p:spPr>
          <a:xfrm>
            <a:off x="801410" y="5489019"/>
            <a:ext cx="13027581" cy="404217"/>
          </a:xfrm>
          <a:prstGeom prst="rect">
            <a:avLst/>
          </a:prstGeom>
          <a:solidFill>
            <a:srgbClr val="FFFFFF">
              <a:alpha val="4000"/>
            </a:srgbClr>
          </a:solidFill>
          <a:ln/>
        </p:spPr>
        <p:txBody>
          <a:bodyPr/>
          <a:lstStyle/>
          <a:p>
            <a:endParaRPr lang="en-US"/>
          </a:p>
        </p:txBody>
      </p:sp>
      <p:sp>
        <p:nvSpPr>
          <p:cNvPr id="26" name="Text 20"/>
          <p:cNvSpPr/>
          <p:nvPr/>
        </p:nvSpPr>
        <p:spPr>
          <a:xfrm>
            <a:off x="940475" y="5579983"/>
            <a:ext cx="4929545" cy="222290"/>
          </a:xfrm>
          <a:prstGeom prst="rect">
            <a:avLst/>
          </a:prstGeom>
          <a:noFill/>
          <a:ln/>
        </p:spPr>
        <p:txBody>
          <a:bodyPr wrap="none" lIns="0" tIns="0" rIns="0" bIns="0" rtlCol="0" anchor="t"/>
          <a:lstStyle/>
          <a:p>
            <a:pPr marL="0" indent="0" algn="l">
              <a:lnSpc>
                <a:spcPts val="1750"/>
              </a:lnSpc>
              <a:buNone/>
            </a:pPr>
            <a:r>
              <a:rPr lang="en-US" sz="1050" b="1" dirty="0">
                <a:solidFill>
                  <a:srgbClr val="4B4A4A"/>
                </a:solidFill>
                <a:latin typeface="Geist" pitchFamily="34" charset="0"/>
                <a:ea typeface="Geist" pitchFamily="34" charset="-122"/>
                <a:cs typeface="Geist" pitchFamily="34" charset="-120"/>
              </a:rPr>
              <a:t>Enhancement</a:t>
            </a:r>
            <a:endParaRPr lang="en-US" sz="1050" dirty="0"/>
          </a:p>
        </p:txBody>
      </p:sp>
      <p:sp>
        <p:nvSpPr>
          <p:cNvPr id="27" name="Text 21"/>
          <p:cNvSpPr/>
          <p:nvPr/>
        </p:nvSpPr>
        <p:spPr>
          <a:xfrm>
            <a:off x="6155293" y="5579983"/>
            <a:ext cx="2320171" cy="222290"/>
          </a:xfrm>
          <a:prstGeom prst="rect">
            <a:avLst/>
          </a:prstGeom>
          <a:noFill/>
          <a:ln/>
        </p:spPr>
        <p:txBody>
          <a:bodyPr wrap="none" lIns="0" tIns="0" rIns="0" bIns="0" rtlCol="0" anchor="t"/>
          <a:lstStyle/>
          <a:p>
            <a:pPr marL="0" indent="0" algn="l">
              <a:lnSpc>
                <a:spcPts val="1750"/>
              </a:lnSpc>
              <a:buNone/>
            </a:pPr>
            <a:r>
              <a:rPr lang="en-US" sz="1050" b="1" dirty="0">
                <a:solidFill>
                  <a:srgbClr val="4B4A4A"/>
                </a:solidFill>
                <a:latin typeface="Geist" pitchFamily="34" charset="0"/>
                <a:ea typeface="Geist" pitchFamily="34" charset="-122"/>
                <a:cs typeface="Geist" pitchFamily="34" charset="-120"/>
              </a:rPr>
              <a:t>Priority</a:t>
            </a:r>
            <a:endParaRPr lang="en-US" sz="1050" dirty="0"/>
          </a:p>
        </p:txBody>
      </p:sp>
      <p:sp>
        <p:nvSpPr>
          <p:cNvPr id="28" name="Text 22"/>
          <p:cNvSpPr/>
          <p:nvPr/>
        </p:nvSpPr>
        <p:spPr>
          <a:xfrm>
            <a:off x="8760738" y="5579983"/>
            <a:ext cx="2320171" cy="222290"/>
          </a:xfrm>
          <a:prstGeom prst="rect">
            <a:avLst/>
          </a:prstGeom>
          <a:noFill/>
          <a:ln/>
        </p:spPr>
        <p:txBody>
          <a:bodyPr wrap="none" lIns="0" tIns="0" rIns="0" bIns="0" rtlCol="0" anchor="t"/>
          <a:lstStyle/>
          <a:p>
            <a:pPr marL="0" indent="0" algn="l">
              <a:lnSpc>
                <a:spcPts val="1750"/>
              </a:lnSpc>
              <a:buNone/>
            </a:pPr>
            <a:r>
              <a:rPr lang="en-US" sz="1050" b="1" dirty="0">
                <a:solidFill>
                  <a:srgbClr val="4B4A4A"/>
                </a:solidFill>
                <a:latin typeface="Geist" pitchFamily="34" charset="0"/>
                <a:ea typeface="Geist" pitchFamily="34" charset="-122"/>
                <a:cs typeface="Geist" pitchFamily="34" charset="-120"/>
              </a:rPr>
              <a:t>Complexity</a:t>
            </a:r>
            <a:endParaRPr lang="en-US" sz="1050" dirty="0"/>
          </a:p>
        </p:txBody>
      </p:sp>
      <p:sp>
        <p:nvSpPr>
          <p:cNvPr id="29" name="Text 23"/>
          <p:cNvSpPr/>
          <p:nvPr/>
        </p:nvSpPr>
        <p:spPr>
          <a:xfrm>
            <a:off x="11366183" y="5579983"/>
            <a:ext cx="2323981" cy="222290"/>
          </a:xfrm>
          <a:prstGeom prst="rect">
            <a:avLst/>
          </a:prstGeom>
          <a:noFill/>
          <a:ln/>
        </p:spPr>
        <p:txBody>
          <a:bodyPr wrap="none" lIns="0" tIns="0" rIns="0" bIns="0" rtlCol="0" anchor="t"/>
          <a:lstStyle/>
          <a:p>
            <a:pPr marL="0" indent="0" algn="l">
              <a:lnSpc>
                <a:spcPts val="1750"/>
              </a:lnSpc>
              <a:buNone/>
            </a:pPr>
            <a:r>
              <a:rPr lang="en-US" sz="1050" b="1" dirty="0">
                <a:solidFill>
                  <a:srgbClr val="4B4A4A"/>
                </a:solidFill>
                <a:latin typeface="Geist" pitchFamily="34" charset="0"/>
                <a:ea typeface="Geist" pitchFamily="34" charset="-122"/>
                <a:cs typeface="Geist" pitchFamily="34" charset="-120"/>
              </a:rPr>
              <a:t>Timeline</a:t>
            </a:r>
            <a:endParaRPr lang="en-US" sz="1050" dirty="0"/>
          </a:p>
        </p:txBody>
      </p:sp>
      <p:sp>
        <p:nvSpPr>
          <p:cNvPr id="30" name="Shape 24"/>
          <p:cNvSpPr/>
          <p:nvPr/>
        </p:nvSpPr>
        <p:spPr>
          <a:xfrm>
            <a:off x="801410" y="5893237"/>
            <a:ext cx="13027581" cy="404217"/>
          </a:xfrm>
          <a:prstGeom prst="rect">
            <a:avLst/>
          </a:prstGeom>
          <a:solidFill>
            <a:srgbClr val="000000">
              <a:alpha val="4000"/>
            </a:srgbClr>
          </a:solidFill>
          <a:ln/>
        </p:spPr>
        <p:txBody>
          <a:bodyPr/>
          <a:lstStyle/>
          <a:p>
            <a:endParaRPr lang="en-US"/>
          </a:p>
        </p:txBody>
      </p:sp>
      <p:sp>
        <p:nvSpPr>
          <p:cNvPr id="31" name="Text 25"/>
          <p:cNvSpPr/>
          <p:nvPr/>
        </p:nvSpPr>
        <p:spPr>
          <a:xfrm>
            <a:off x="940475" y="5984200"/>
            <a:ext cx="4929545"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API for external system integration</a:t>
            </a:r>
            <a:endParaRPr lang="en-US" sz="1050" dirty="0"/>
          </a:p>
        </p:txBody>
      </p:sp>
      <p:sp>
        <p:nvSpPr>
          <p:cNvPr id="32" name="Text 26"/>
          <p:cNvSpPr/>
          <p:nvPr/>
        </p:nvSpPr>
        <p:spPr>
          <a:xfrm>
            <a:off x="6155293" y="5984200"/>
            <a:ext cx="232017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High</a:t>
            </a:r>
            <a:endParaRPr lang="en-US" sz="1050" dirty="0"/>
          </a:p>
        </p:txBody>
      </p:sp>
      <p:sp>
        <p:nvSpPr>
          <p:cNvPr id="33" name="Text 27"/>
          <p:cNvSpPr/>
          <p:nvPr/>
        </p:nvSpPr>
        <p:spPr>
          <a:xfrm>
            <a:off x="8760738" y="5984200"/>
            <a:ext cx="232017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Medium</a:t>
            </a:r>
            <a:endParaRPr lang="en-US" sz="1050" dirty="0"/>
          </a:p>
        </p:txBody>
      </p:sp>
      <p:sp>
        <p:nvSpPr>
          <p:cNvPr id="34" name="Text 28"/>
          <p:cNvSpPr/>
          <p:nvPr/>
        </p:nvSpPr>
        <p:spPr>
          <a:xfrm>
            <a:off x="11366183" y="5984200"/>
            <a:ext cx="232398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Q3 2023</a:t>
            </a:r>
            <a:endParaRPr lang="en-US" sz="1050" dirty="0"/>
          </a:p>
        </p:txBody>
      </p:sp>
      <p:sp>
        <p:nvSpPr>
          <p:cNvPr id="35" name="Shape 29"/>
          <p:cNvSpPr/>
          <p:nvPr/>
        </p:nvSpPr>
        <p:spPr>
          <a:xfrm>
            <a:off x="801410" y="6297454"/>
            <a:ext cx="13027581" cy="404217"/>
          </a:xfrm>
          <a:prstGeom prst="rect">
            <a:avLst/>
          </a:prstGeom>
          <a:solidFill>
            <a:srgbClr val="FFFFFF">
              <a:alpha val="4000"/>
            </a:srgbClr>
          </a:solidFill>
          <a:ln/>
        </p:spPr>
        <p:txBody>
          <a:bodyPr/>
          <a:lstStyle/>
          <a:p>
            <a:endParaRPr lang="en-US"/>
          </a:p>
        </p:txBody>
      </p:sp>
      <p:sp>
        <p:nvSpPr>
          <p:cNvPr id="36" name="Text 30"/>
          <p:cNvSpPr/>
          <p:nvPr/>
        </p:nvSpPr>
        <p:spPr>
          <a:xfrm>
            <a:off x="940475" y="6388417"/>
            <a:ext cx="4929545"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Custom segment definition tools</a:t>
            </a:r>
            <a:endParaRPr lang="en-US" sz="1050" dirty="0"/>
          </a:p>
        </p:txBody>
      </p:sp>
      <p:sp>
        <p:nvSpPr>
          <p:cNvPr id="37" name="Text 31"/>
          <p:cNvSpPr/>
          <p:nvPr/>
        </p:nvSpPr>
        <p:spPr>
          <a:xfrm>
            <a:off x="6155293" y="6388417"/>
            <a:ext cx="232017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Medium</a:t>
            </a:r>
            <a:endParaRPr lang="en-US" sz="1050" dirty="0"/>
          </a:p>
        </p:txBody>
      </p:sp>
      <p:sp>
        <p:nvSpPr>
          <p:cNvPr id="38" name="Text 32"/>
          <p:cNvSpPr/>
          <p:nvPr/>
        </p:nvSpPr>
        <p:spPr>
          <a:xfrm>
            <a:off x="8760738" y="6388417"/>
            <a:ext cx="232017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High</a:t>
            </a:r>
            <a:endParaRPr lang="en-US" sz="1050" dirty="0"/>
          </a:p>
        </p:txBody>
      </p:sp>
      <p:sp>
        <p:nvSpPr>
          <p:cNvPr id="39" name="Text 33"/>
          <p:cNvSpPr/>
          <p:nvPr/>
        </p:nvSpPr>
        <p:spPr>
          <a:xfrm>
            <a:off x="11366183" y="6388417"/>
            <a:ext cx="232398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Q4 2023</a:t>
            </a:r>
            <a:endParaRPr lang="en-US" sz="1050" dirty="0"/>
          </a:p>
        </p:txBody>
      </p:sp>
      <p:sp>
        <p:nvSpPr>
          <p:cNvPr id="40" name="Shape 34"/>
          <p:cNvSpPr/>
          <p:nvPr/>
        </p:nvSpPr>
        <p:spPr>
          <a:xfrm>
            <a:off x="801410" y="6701671"/>
            <a:ext cx="13027581" cy="404217"/>
          </a:xfrm>
          <a:prstGeom prst="rect">
            <a:avLst/>
          </a:prstGeom>
          <a:solidFill>
            <a:srgbClr val="000000">
              <a:alpha val="4000"/>
            </a:srgbClr>
          </a:solidFill>
          <a:ln/>
        </p:spPr>
        <p:txBody>
          <a:bodyPr/>
          <a:lstStyle/>
          <a:p>
            <a:endParaRPr lang="en-US"/>
          </a:p>
        </p:txBody>
      </p:sp>
      <p:sp>
        <p:nvSpPr>
          <p:cNvPr id="41" name="Text 35"/>
          <p:cNvSpPr/>
          <p:nvPr/>
        </p:nvSpPr>
        <p:spPr>
          <a:xfrm>
            <a:off x="940475" y="6792635"/>
            <a:ext cx="4929545"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Advanced visualization options</a:t>
            </a:r>
            <a:endParaRPr lang="en-US" sz="1050" dirty="0"/>
          </a:p>
        </p:txBody>
      </p:sp>
      <p:sp>
        <p:nvSpPr>
          <p:cNvPr id="42" name="Text 36"/>
          <p:cNvSpPr/>
          <p:nvPr/>
        </p:nvSpPr>
        <p:spPr>
          <a:xfrm>
            <a:off x="6155293" y="6792635"/>
            <a:ext cx="232017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Medium</a:t>
            </a:r>
            <a:endParaRPr lang="en-US" sz="1050" dirty="0"/>
          </a:p>
        </p:txBody>
      </p:sp>
      <p:sp>
        <p:nvSpPr>
          <p:cNvPr id="43" name="Text 37"/>
          <p:cNvSpPr/>
          <p:nvPr/>
        </p:nvSpPr>
        <p:spPr>
          <a:xfrm>
            <a:off x="8760738" y="6792635"/>
            <a:ext cx="232017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Medium</a:t>
            </a:r>
            <a:endParaRPr lang="en-US" sz="1050" dirty="0"/>
          </a:p>
        </p:txBody>
      </p:sp>
      <p:sp>
        <p:nvSpPr>
          <p:cNvPr id="44" name="Text 38"/>
          <p:cNvSpPr/>
          <p:nvPr/>
        </p:nvSpPr>
        <p:spPr>
          <a:xfrm>
            <a:off x="11366183" y="6792635"/>
            <a:ext cx="232398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Q3 2023</a:t>
            </a:r>
            <a:endParaRPr lang="en-US" sz="1050" dirty="0"/>
          </a:p>
        </p:txBody>
      </p:sp>
      <p:sp>
        <p:nvSpPr>
          <p:cNvPr id="45" name="Shape 39"/>
          <p:cNvSpPr/>
          <p:nvPr/>
        </p:nvSpPr>
        <p:spPr>
          <a:xfrm>
            <a:off x="801410" y="7105888"/>
            <a:ext cx="13027581" cy="404217"/>
          </a:xfrm>
          <a:prstGeom prst="rect">
            <a:avLst/>
          </a:prstGeom>
          <a:solidFill>
            <a:srgbClr val="FFFFFF">
              <a:alpha val="4000"/>
            </a:srgbClr>
          </a:solidFill>
          <a:ln/>
        </p:spPr>
        <p:txBody>
          <a:bodyPr/>
          <a:lstStyle/>
          <a:p>
            <a:endParaRPr lang="en-US"/>
          </a:p>
        </p:txBody>
      </p:sp>
      <p:sp>
        <p:nvSpPr>
          <p:cNvPr id="46" name="Text 40"/>
          <p:cNvSpPr/>
          <p:nvPr/>
        </p:nvSpPr>
        <p:spPr>
          <a:xfrm>
            <a:off x="940475" y="7196852"/>
            <a:ext cx="4929545"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Multi-model ensemble approach</a:t>
            </a:r>
            <a:endParaRPr lang="en-US" sz="1050" dirty="0"/>
          </a:p>
        </p:txBody>
      </p:sp>
      <p:sp>
        <p:nvSpPr>
          <p:cNvPr id="47" name="Text 41"/>
          <p:cNvSpPr/>
          <p:nvPr/>
        </p:nvSpPr>
        <p:spPr>
          <a:xfrm>
            <a:off x="6155293" y="7196852"/>
            <a:ext cx="232017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Low</a:t>
            </a:r>
            <a:endParaRPr lang="en-US" sz="1050" dirty="0"/>
          </a:p>
        </p:txBody>
      </p:sp>
      <p:sp>
        <p:nvSpPr>
          <p:cNvPr id="48" name="Text 42"/>
          <p:cNvSpPr/>
          <p:nvPr/>
        </p:nvSpPr>
        <p:spPr>
          <a:xfrm>
            <a:off x="8760738" y="7196852"/>
            <a:ext cx="232017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High</a:t>
            </a:r>
            <a:endParaRPr lang="en-US" sz="1050" dirty="0"/>
          </a:p>
        </p:txBody>
      </p:sp>
      <p:sp>
        <p:nvSpPr>
          <p:cNvPr id="49" name="Text 43"/>
          <p:cNvSpPr/>
          <p:nvPr/>
        </p:nvSpPr>
        <p:spPr>
          <a:xfrm>
            <a:off x="11366183" y="7196852"/>
            <a:ext cx="2323981" cy="222290"/>
          </a:xfrm>
          <a:prstGeom prst="rect">
            <a:avLst/>
          </a:prstGeom>
          <a:noFill/>
          <a:ln/>
        </p:spPr>
        <p:txBody>
          <a:bodyPr wrap="none" lIns="0" tIns="0" rIns="0" bIns="0" rtlCol="0" anchor="t"/>
          <a:lstStyle/>
          <a:p>
            <a:pPr marL="0" indent="0" algn="l">
              <a:lnSpc>
                <a:spcPts val="1750"/>
              </a:lnSpc>
              <a:buNone/>
            </a:pPr>
            <a:r>
              <a:rPr lang="en-US" sz="1050" dirty="0">
                <a:solidFill>
                  <a:srgbClr val="4B4A4A"/>
                </a:solidFill>
                <a:latin typeface="Geist" pitchFamily="34" charset="0"/>
                <a:ea typeface="Geist" pitchFamily="34" charset="-122"/>
                <a:cs typeface="Geist" pitchFamily="34" charset="-120"/>
              </a:rPr>
              <a:t>Q1 2024</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567095"/>
            <a:ext cx="4465558" cy="558165"/>
          </a:xfrm>
          <a:prstGeom prst="rect">
            <a:avLst/>
          </a:prstGeom>
          <a:noFill/>
          <a:ln/>
        </p:spPr>
        <p:txBody>
          <a:bodyPr wrap="none" lIns="0" tIns="0" rIns="0" bIns="0" rtlCol="0" anchor="t"/>
          <a:lstStyle/>
          <a:p>
            <a:pPr marL="0" indent="0" algn="l">
              <a:lnSpc>
                <a:spcPts val="4350"/>
              </a:lnSpc>
              <a:buNone/>
            </a:pPr>
            <a:r>
              <a:rPr lang="en-US" sz="3500" b="1" dirty="0">
                <a:solidFill>
                  <a:srgbClr val="006747"/>
                </a:solidFill>
                <a:latin typeface="Noto Serif SC Bold" pitchFamily="34" charset="0"/>
                <a:ea typeface="Noto Serif SC Bold" pitchFamily="34" charset="-122"/>
                <a:cs typeface="Noto Serif SC Bold" pitchFamily="34" charset="-120"/>
              </a:rPr>
              <a:t>Conclusion</a:t>
            </a:r>
            <a:endParaRPr lang="en-US" sz="3500" dirty="0"/>
          </a:p>
        </p:txBody>
      </p:sp>
      <p:sp>
        <p:nvSpPr>
          <p:cNvPr id="3" name="Text 1"/>
          <p:cNvSpPr/>
          <p:nvPr/>
        </p:nvSpPr>
        <p:spPr>
          <a:xfrm>
            <a:off x="793790" y="1482447"/>
            <a:ext cx="13042821" cy="857250"/>
          </a:xfrm>
          <a:prstGeom prst="rect">
            <a:avLst/>
          </a:prstGeom>
          <a:noFill/>
          <a:ln/>
        </p:spPr>
        <p:txBody>
          <a:bodyPr wrap="squar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The AI-Powered Customer Segmentation system successfully addresses a critical business challenge by transforming raw customer data into actionable marketing insights. By combining traditional RFM analysis with advanced machine learning techniques and modern AI capabilities, the solution provides a comprehensive framework for understanding customer behavior and optimizing engagement strategies.</a:t>
            </a:r>
            <a:endParaRPr lang="en-US" sz="1400" dirty="0"/>
          </a:p>
        </p:txBody>
      </p:sp>
      <p:sp>
        <p:nvSpPr>
          <p:cNvPr id="4" name="Text 2"/>
          <p:cNvSpPr/>
          <p:nvPr/>
        </p:nvSpPr>
        <p:spPr>
          <a:xfrm>
            <a:off x="793790" y="2629853"/>
            <a:ext cx="3093244" cy="589359"/>
          </a:xfrm>
          <a:prstGeom prst="rect">
            <a:avLst/>
          </a:prstGeom>
          <a:noFill/>
          <a:ln/>
        </p:spPr>
        <p:txBody>
          <a:bodyPr wrap="none" lIns="0" tIns="0" rIns="0" bIns="0" rtlCol="0" anchor="t"/>
          <a:lstStyle/>
          <a:p>
            <a:pPr marL="0" indent="0" algn="ctr">
              <a:lnSpc>
                <a:spcPts val="4600"/>
              </a:lnSpc>
              <a:buNone/>
            </a:pPr>
            <a:r>
              <a:rPr lang="en-US" sz="4600" b="1" dirty="0">
                <a:solidFill>
                  <a:srgbClr val="4B4A4A"/>
                </a:solidFill>
                <a:latin typeface="Noto Serif SC Bold" pitchFamily="34" charset="0"/>
                <a:ea typeface="Noto Serif SC Bold" pitchFamily="34" charset="-122"/>
                <a:cs typeface="Noto Serif SC Bold" pitchFamily="34" charset="-120"/>
              </a:rPr>
              <a:t>4</a:t>
            </a:r>
            <a:endParaRPr lang="en-US" sz="4600" dirty="0"/>
          </a:p>
        </p:txBody>
      </p:sp>
      <p:sp>
        <p:nvSpPr>
          <p:cNvPr id="5" name="Text 3"/>
          <p:cNvSpPr/>
          <p:nvPr/>
        </p:nvSpPr>
        <p:spPr>
          <a:xfrm>
            <a:off x="1209080" y="3442454"/>
            <a:ext cx="2262664" cy="278963"/>
          </a:xfrm>
          <a:prstGeom prst="rect">
            <a:avLst/>
          </a:prstGeom>
          <a:noFill/>
          <a:ln/>
        </p:spPr>
        <p:txBody>
          <a:bodyPr wrap="none" lIns="0" tIns="0" rIns="0" bIns="0" rtlCol="0" anchor="t"/>
          <a:lstStyle/>
          <a:p>
            <a:pPr marL="0" indent="0" algn="ctr">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Customer Segments</a:t>
            </a:r>
            <a:endParaRPr lang="en-US" sz="1750" dirty="0"/>
          </a:p>
        </p:txBody>
      </p:sp>
      <p:sp>
        <p:nvSpPr>
          <p:cNvPr id="6" name="Text 4"/>
          <p:cNvSpPr/>
          <p:nvPr/>
        </p:nvSpPr>
        <p:spPr>
          <a:xfrm>
            <a:off x="793790" y="3828574"/>
            <a:ext cx="3093244" cy="857250"/>
          </a:xfrm>
          <a:prstGeom prst="rect">
            <a:avLst/>
          </a:prstGeom>
          <a:noFill/>
          <a:ln/>
        </p:spPr>
        <p:txBody>
          <a:bodyPr wrap="square" lIns="0" tIns="0" rIns="0" bIns="0" rtlCol="0" anchor="t"/>
          <a:lstStyle/>
          <a:p>
            <a:pPr marL="0" indent="0" algn="ctr">
              <a:lnSpc>
                <a:spcPts val="2250"/>
              </a:lnSpc>
              <a:buNone/>
            </a:pPr>
            <a:r>
              <a:rPr lang="en-US" sz="1400" dirty="0">
                <a:solidFill>
                  <a:srgbClr val="4B4A4A"/>
                </a:solidFill>
                <a:latin typeface="Geist" pitchFamily="34" charset="0"/>
                <a:ea typeface="Geist" pitchFamily="34" charset="-122"/>
                <a:cs typeface="Geist" pitchFamily="34" charset="-120"/>
              </a:rPr>
              <a:t>Distinct, actionable customer groups identified through RFM analysis and KMeans clustering</a:t>
            </a:r>
            <a:endParaRPr lang="en-US" sz="1400" dirty="0"/>
          </a:p>
        </p:txBody>
      </p:sp>
      <p:sp>
        <p:nvSpPr>
          <p:cNvPr id="7" name="Text 5"/>
          <p:cNvSpPr/>
          <p:nvPr/>
        </p:nvSpPr>
        <p:spPr>
          <a:xfrm>
            <a:off x="4110276" y="2629853"/>
            <a:ext cx="3093244" cy="589359"/>
          </a:xfrm>
          <a:prstGeom prst="rect">
            <a:avLst/>
          </a:prstGeom>
          <a:noFill/>
          <a:ln/>
        </p:spPr>
        <p:txBody>
          <a:bodyPr wrap="none" lIns="0" tIns="0" rIns="0" bIns="0" rtlCol="0" anchor="t"/>
          <a:lstStyle/>
          <a:p>
            <a:pPr marL="0" indent="0" algn="ctr">
              <a:lnSpc>
                <a:spcPts val="4600"/>
              </a:lnSpc>
              <a:buNone/>
            </a:pPr>
            <a:r>
              <a:rPr lang="en-US" sz="4600" b="1" dirty="0">
                <a:solidFill>
                  <a:srgbClr val="4B4A4A"/>
                </a:solidFill>
                <a:latin typeface="Noto Serif SC Bold" pitchFamily="34" charset="0"/>
                <a:ea typeface="Noto Serif SC Bold" pitchFamily="34" charset="-122"/>
                <a:cs typeface="Noto Serif SC Bold" pitchFamily="34" charset="-120"/>
              </a:rPr>
              <a:t>95%</a:t>
            </a:r>
            <a:endParaRPr lang="en-US" sz="4600" dirty="0"/>
          </a:p>
        </p:txBody>
      </p:sp>
      <p:sp>
        <p:nvSpPr>
          <p:cNvPr id="8" name="Text 6"/>
          <p:cNvSpPr/>
          <p:nvPr/>
        </p:nvSpPr>
        <p:spPr>
          <a:xfrm>
            <a:off x="4504849" y="3442454"/>
            <a:ext cx="2304098" cy="278963"/>
          </a:xfrm>
          <a:prstGeom prst="rect">
            <a:avLst/>
          </a:prstGeom>
          <a:noFill/>
          <a:ln/>
        </p:spPr>
        <p:txBody>
          <a:bodyPr wrap="none" lIns="0" tIns="0" rIns="0" bIns="0" rtlCol="0" anchor="t"/>
          <a:lstStyle/>
          <a:p>
            <a:pPr marL="0" indent="0" algn="ctr">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Prediction Accuracy</a:t>
            </a:r>
            <a:endParaRPr lang="en-US" sz="1750" dirty="0"/>
          </a:p>
        </p:txBody>
      </p:sp>
      <p:sp>
        <p:nvSpPr>
          <p:cNvPr id="9" name="Text 7"/>
          <p:cNvSpPr/>
          <p:nvPr/>
        </p:nvSpPr>
        <p:spPr>
          <a:xfrm>
            <a:off x="4110276" y="3828574"/>
            <a:ext cx="3093244" cy="857250"/>
          </a:xfrm>
          <a:prstGeom prst="rect">
            <a:avLst/>
          </a:prstGeom>
          <a:noFill/>
          <a:ln/>
        </p:spPr>
        <p:txBody>
          <a:bodyPr wrap="square" lIns="0" tIns="0" rIns="0" bIns="0" rtlCol="0" anchor="t"/>
          <a:lstStyle/>
          <a:p>
            <a:pPr marL="0" indent="0" algn="ctr">
              <a:lnSpc>
                <a:spcPts val="2250"/>
              </a:lnSpc>
              <a:buNone/>
            </a:pPr>
            <a:r>
              <a:rPr lang="en-US" sz="1400" dirty="0">
                <a:solidFill>
                  <a:srgbClr val="4B4A4A"/>
                </a:solidFill>
                <a:latin typeface="Geist" pitchFamily="34" charset="0"/>
                <a:ea typeface="Geist" pitchFamily="34" charset="-122"/>
                <a:cs typeface="Geist" pitchFamily="34" charset="-120"/>
              </a:rPr>
              <a:t>High confidence in segment assignment for new customers using Random Forest classifier</a:t>
            </a:r>
            <a:endParaRPr lang="en-US" sz="1400" dirty="0"/>
          </a:p>
        </p:txBody>
      </p:sp>
      <p:sp>
        <p:nvSpPr>
          <p:cNvPr id="10" name="Text 8"/>
          <p:cNvSpPr/>
          <p:nvPr/>
        </p:nvSpPr>
        <p:spPr>
          <a:xfrm>
            <a:off x="7426762" y="2629853"/>
            <a:ext cx="3093244" cy="589359"/>
          </a:xfrm>
          <a:prstGeom prst="rect">
            <a:avLst/>
          </a:prstGeom>
          <a:noFill/>
          <a:ln/>
        </p:spPr>
        <p:txBody>
          <a:bodyPr wrap="none" lIns="0" tIns="0" rIns="0" bIns="0" rtlCol="0" anchor="t"/>
          <a:lstStyle/>
          <a:p>
            <a:pPr marL="0" indent="0" algn="ctr">
              <a:lnSpc>
                <a:spcPts val="4600"/>
              </a:lnSpc>
              <a:buNone/>
            </a:pPr>
            <a:r>
              <a:rPr lang="en-US" sz="4600" b="1" dirty="0">
                <a:solidFill>
                  <a:srgbClr val="4B4A4A"/>
                </a:solidFill>
                <a:latin typeface="Noto Serif SC Bold" pitchFamily="34" charset="0"/>
                <a:ea typeface="Noto Serif SC Bold" pitchFamily="34" charset="-122"/>
                <a:cs typeface="Noto Serif SC Bold" pitchFamily="34" charset="-120"/>
              </a:rPr>
              <a:t>85%</a:t>
            </a:r>
            <a:endParaRPr lang="en-US" sz="4600" dirty="0"/>
          </a:p>
        </p:txBody>
      </p:sp>
      <p:sp>
        <p:nvSpPr>
          <p:cNvPr id="11" name="Text 9"/>
          <p:cNvSpPr/>
          <p:nvPr/>
        </p:nvSpPr>
        <p:spPr>
          <a:xfrm>
            <a:off x="7856934" y="3442454"/>
            <a:ext cx="2232779" cy="278963"/>
          </a:xfrm>
          <a:prstGeom prst="rect">
            <a:avLst/>
          </a:prstGeom>
          <a:noFill/>
          <a:ln/>
        </p:spPr>
        <p:txBody>
          <a:bodyPr wrap="none" lIns="0" tIns="0" rIns="0" bIns="0" rtlCol="0" anchor="t"/>
          <a:lstStyle/>
          <a:p>
            <a:pPr marL="0" indent="0" algn="ctr">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Variance Explained</a:t>
            </a:r>
            <a:endParaRPr lang="en-US" sz="1750" dirty="0"/>
          </a:p>
        </p:txBody>
      </p:sp>
      <p:sp>
        <p:nvSpPr>
          <p:cNvPr id="12" name="Text 10"/>
          <p:cNvSpPr/>
          <p:nvPr/>
        </p:nvSpPr>
        <p:spPr>
          <a:xfrm>
            <a:off x="7426762" y="3828574"/>
            <a:ext cx="3093244" cy="571500"/>
          </a:xfrm>
          <a:prstGeom prst="rect">
            <a:avLst/>
          </a:prstGeom>
          <a:noFill/>
          <a:ln/>
        </p:spPr>
        <p:txBody>
          <a:bodyPr wrap="square" lIns="0" tIns="0" rIns="0" bIns="0" rtlCol="0" anchor="t"/>
          <a:lstStyle/>
          <a:p>
            <a:pPr marL="0" indent="0" algn="ctr">
              <a:lnSpc>
                <a:spcPts val="2250"/>
              </a:lnSpc>
              <a:buNone/>
            </a:pPr>
            <a:r>
              <a:rPr lang="en-US" sz="1400" dirty="0">
                <a:solidFill>
                  <a:srgbClr val="4B4A4A"/>
                </a:solidFill>
                <a:latin typeface="Geist" pitchFamily="34" charset="0"/>
                <a:ea typeface="Geist" pitchFamily="34" charset="-122"/>
                <a:cs typeface="Geist" pitchFamily="34" charset="-120"/>
              </a:rPr>
              <a:t>Percentage of data variance captured by the PCA dimensionality reduction</a:t>
            </a:r>
            <a:endParaRPr lang="en-US" sz="1400" dirty="0"/>
          </a:p>
        </p:txBody>
      </p:sp>
      <p:sp>
        <p:nvSpPr>
          <p:cNvPr id="13" name="Text 11"/>
          <p:cNvSpPr/>
          <p:nvPr/>
        </p:nvSpPr>
        <p:spPr>
          <a:xfrm>
            <a:off x="10743248" y="2629853"/>
            <a:ext cx="3093363" cy="589359"/>
          </a:xfrm>
          <a:prstGeom prst="rect">
            <a:avLst/>
          </a:prstGeom>
          <a:noFill/>
          <a:ln/>
        </p:spPr>
        <p:txBody>
          <a:bodyPr wrap="none" lIns="0" tIns="0" rIns="0" bIns="0" rtlCol="0" anchor="t"/>
          <a:lstStyle/>
          <a:p>
            <a:pPr marL="0" indent="0" algn="ctr">
              <a:lnSpc>
                <a:spcPts val="4600"/>
              </a:lnSpc>
              <a:buNone/>
            </a:pPr>
            <a:r>
              <a:rPr lang="en-US" sz="4600" b="1" dirty="0">
                <a:solidFill>
                  <a:srgbClr val="4B4A4A"/>
                </a:solidFill>
                <a:latin typeface="Noto Serif SC Bold" pitchFamily="34" charset="0"/>
                <a:ea typeface="Noto Serif SC Bold" pitchFamily="34" charset="-122"/>
                <a:cs typeface="Noto Serif SC Bold" pitchFamily="34" charset="-120"/>
              </a:rPr>
              <a:t>3X</a:t>
            </a:r>
            <a:endParaRPr lang="en-US" sz="4600" dirty="0"/>
          </a:p>
        </p:txBody>
      </p:sp>
      <p:sp>
        <p:nvSpPr>
          <p:cNvPr id="14" name="Text 12"/>
          <p:cNvSpPr/>
          <p:nvPr/>
        </p:nvSpPr>
        <p:spPr>
          <a:xfrm>
            <a:off x="11109246" y="3442454"/>
            <a:ext cx="2361248" cy="278963"/>
          </a:xfrm>
          <a:prstGeom prst="rect">
            <a:avLst/>
          </a:prstGeom>
          <a:noFill/>
          <a:ln/>
        </p:spPr>
        <p:txBody>
          <a:bodyPr wrap="none" lIns="0" tIns="0" rIns="0" bIns="0" rtlCol="0" anchor="t"/>
          <a:lstStyle/>
          <a:p>
            <a:pPr marL="0" indent="0" algn="ctr">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Campaign Efficiency</a:t>
            </a:r>
            <a:endParaRPr lang="en-US" sz="1750" dirty="0"/>
          </a:p>
        </p:txBody>
      </p:sp>
      <p:sp>
        <p:nvSpPr>
          <p:cNvPr id="15" name="Text 13"/>
          <p:cNvSpPr/>
          <p:nvPr/>
        </p:nvSpPr>
        <p:spPr>
          <a:xfrm>
            <a:off x="10743248" y="3828574"/>
            <a:ext cx="3093363" cy="857250"/>
          </a:xfrm>
          <a:prstGeom prst="rect">
            <a:avLst/>
          </a:prstGeom>
          <a:noFill/>
          <a:ln/>
        </p:spPr>
        <p:txBody>
          <a:bodyPr wrap="square" lIns="0" tIns="0" rIns="0" bIns="0" rtlCol="0" anchor="t"/>
          <a:lstStyle/>
          <a:p>
            <a:pPr marL="0" indent="0" algn="ctr">
              <a:lnSpc>
                <a:spcPts val="2250"/>
              </a:lnSpc>
              <a:buNone/>
            </a:pPr>
            <a:r>
              <a:rPr lang="en-US" sz="1400" dirty="0">
                <a:solidFill>
                  <a:srgbClr val="4B4A4A"/>
                </a:solidFill>
                <a:latin typeface="Geist" pitchFamily="34" charset="0"/>
                <a:ea typeface="Geist" pitchFamily="34" charset="-122"/>
                <a:cs typeface="Geist" pitchFamily="34" charset="-120"/>
              </a:rPr>
              <a:t>Potential improvement in marketing campaign efficiency through targeted segmentation</a:t>
            </a:r>
            <a:endParaRPr lang="en-US" sz="1400" dirty="0"/>
          </a:p>
        </p:txBody>
      </p:sp>
      <p:sp>
        <p:nvSpPr>
          <p:cNvPr id="16" name="Text 14"/>
          <p:cNvSpPr/>
          <p:nvPr/>
        </p:nvSpPr>
        <p:spPr>
          <a:xfrm>
            <a:off x="793790" y="4953714"/>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006747"/>
                </a:solidFill>
                <a:latin typeface="Noto Serif SC Bold" pitchFamily="34" charset="0"/>
                <a:ea typeface="Noto Serif SC Bold" pitchFamily="34" charset="-122"/>
                <a:cs typeface="Noto Serif SC Bold" pitchFamily="34" charset="-120"/>
              </a:rPr>
              <a:t>Key Achievements</a:t>
            </a:r>
            <a:endParaRPr lang="en-US" sz="1750" dirty="0"/>
          </a:p>
        </p:txBody>
      </p:sp>
      <p:sp>
        <p:nvSpPr>
          <p:cNvPr id="17" name="Shape 15"/>
          <p:cNvSpPr/>
          <p:nvPr/>
        </p:nvSpPr>
        <p:spPr>
          <a:xfrm>
            <a:off x="793790" y="5500568"/>
            <a:ext cx="401836" cy="401836"/>
          </a:xfrm>
          <a:prstGeom prst="roundRect">
            <a:avLst>
              <a:gd name="adj" fmla="val 40007"/>
            </a:avLst>
          </a:prstGeom>
          <a:solidFill>
            <a:srgbClr val="D1EFE4"/>
          </a:solidFill>
          <a:ln w="7620">
            <a:solidFill>
              <a:srgbClr val="B7D5CA"/>
            </a:solidFill>
            <a:prstDash val="solid"/>
          </a:ln>
        </p:spPr>
        <p:txBody>
          <a:bodyPr/>
          <a:lstStyle/>
          <a:p>
            <a:endParaRPr lang="en-US"/>
          </a:p>
        </p:txBody>
      </p:sp>
      <p:sp>
        <p:nvSpPr>
          <p:cNvPr id="18" name="Text 16"/>
          <p:cNvSpPr/>
          <p:nvPr/>
        </p:nvSpPr>
        <p:spPr>
          <a:xfrm>
            <a:off x="1374219" y="5561886"/>
            <a:ext cx="3164562" cy="278963"/>
          </a:xfrm>
          <a:prstGeom prst="rect">
            <a:avLst/>
          </a:prstGeom>
          <a:noFill/>
          <a:ln/>
        </p:spPr>
        <p:txBody>
          <a:bodyPr wrap="none" lIns="0" tIns="0" rIns="0" bIns="0" rtlCol="0" anchor="t"/>
          <a:lstStyle/>
          <a:p>
            <a:pPr marL="0" indent="0" algn="l">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Interpretable Segmentation</a:t>
            </a:r>
            <a:endParaRPr lang="en-US" sz="1750" dirty="0"/>
          </a:p>
        </p:txBody>
      </p:sp>
      <p:sp>
        <p:nvSpPr>
          <p:cNvPr id="19" name="Text 17"/>
          <p:cNvSpPr/>
          <p:nvPr/>
        </p:nvSpPr>
        <p:spPr>
          <a:xfrm>
            <a:off x="1374219" y="5948005"/>
            <a:ext cx="3618309" cy="1428750"/>
          </a:xfrm>
          <a:prstGeom prst="rect">
            <a:avLst/>
          </a:prstGeom>
          <a:noFill/>
          <a:ln/>
        </p:spPr>
        <p:txBody>
          <a:bodyPr wrap="squar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The solution provides clear, business-friendly segment definitions that marketers can easily understand and act upon. The explainability layer ensures transparency in how customers are assigned to segments.</a:t>
            </a:r>
            <a:endParaRPr lang="en-US" sz="1400" dirty="0"/>
          </a:p>
        </p:txBody>
      </p:sp>
      <p:sp>
        <p:nvSpPr>
          <p:cNvPr id="20" name="Shape 18"/>
          <p:cNvSpPr/>
          <p:nvPr/>
        </p:nvSpPr>
        <p:spPr>
          <a:xfrm>
            <a:off x="5215771" y="5500568"/>
            <a:ext cx="401836" cy="401836"/>
          </a:xfrm>
          <a:prstGeom prst="roundRect">
            <a:avLst>
              <a:gd name="adj" fmla="val 40007"/>
            </a:avLst>
          </a:prstGeom>
          <a:solidFill>
            <a:srgbClr val="D1EFE4"/>
          </a:solidFill>
          <a:ln w="7620">
            <a:solidFill>
              <a:srgbClr val="B7D5CA"/>
            </a:solidFill>
            <a:prstDash val="solid"/>
          </a:ln>
        </p:spPr>
        <p:txBody>
          <a:bodyPr/>
          <a:lstStyle/>
          <a:p>
            <a:endParaRPr lang="en-US"/>
          </a:p>
        </p:txBody>
      </p:sp>
      <p:sp>
        <p:nvSpPr>
          <p:cNvPr id="21" name="Text 19"/>
          <p:cNvSpPr/>
          <p:nvPr/>
        </p:nvSpPr>
        <p:spPr>
          <a:xfrm>
            <a:off x="5796201" y="5561886"/>
            <a:ext cx="2448520" cy="278963"/>
          </a:xfrm>
          <a:prstGeom prst="rect">
            <a:avLst/>
          </a:prstGeom>
          <a:noFill/>
          <a:ln/>
        </p:spPr>
        <p:txBody>
          <a:bodyPr wrap="none" lIns="0" tIns="0" rIns="0" bIns="0" rtlCol="0" anchor="t"/>
          <a:lstStyle/>
          <a:p>
            <a:pPr marL="0" indent="0" algn="l">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Scalable Architecture</a:t>
            </a:r>
            <a:endParaRPr lang="en-US" sz="1750" dirty="0"/>
          </a:p>
        </p:txBody>
      </p:sp>
      <p:sp>
        <p:nvSpPr>
          <p:cNvPr id="22" name="Text 20"/>
          <p:cNvSpPr/>
          <p:nvPr/>
        </p:nvSpPr>
        <p:spPr>
          <a:xfrm>
            <a:off x="5796201" y="5948005"/>
            <a:ext cx="3618309" cy="1714500"/>
          </a:xfrm>
          <a:prstGeom prst="rect">
            <a:avLst/>
          </a:prstGeom>
          <a:noFill/>
          <a:ln/>
        </p:spPr>
        <p:txBody>
          <a:bodyPr wrap="squar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The technical implementation scales effectively to handle large customer datasets while maintaining reasonable processing times. The application architecture supports future enhancements without requiring significant refactoring.</a:t>
            </a:r>
            <a:endParaRPr lang="en-US" sz="1400" dirty="0"/>
          </a:p>
        </p:txBody>
      </p:sp>
      <p:sp>
        <p:nvSpPr>
          <p:cNvPr id="23" name="Shape 21"/>
          <p:cNvSpPr/>
          <p:nvPr/>
        </p:nvSpPr>
        <p:spPr>
          <a:xfrm>
            <a:off x="9637752" y="5500568"/>
            <a:ext cx="401836" cy="401836"/>
          </a:xfrm>
          <a:prstGeom prst="roundRect">
            <a:avLst>
              <a:gd name="adj" fmla="val 40007"/>
            </a:avLst>
          </a:prstGeom>
          <a:solidFill>
            <a:srgbClr val="D1EFE4"/>
          </a:solidFill>
          <a:ln w="7620">
            <a:solidFill>
              <a:srgbClr val="B7D5CA"/>
            </a:solidFill>
            <a:prstDash val="solid"/>
          </a:ln>
        </p:spPr>
        <p:txBody>
          <a:bodyPr/>
          <a:lstStyle/>
          <a:p>
            <a:endParaRPr lang="en-US"/>
          </a:p>
        </p:txBody>
      </p:sp>
      <p:sp>
        <p:nvSpPr>
          <p:cNvPr id="24" name="Text 22"/>
          <p:cNvSpPr/>
          <p:nvPr/>
        </p:nvSpPr>
        <p:spPr>
          <a:xfrm>
            <a:off x="10218182" y="5561886"/>
            <a:ext cx="2472214" cy="278963"/>
          </a:xfrm>
          <a:prstGeom prst="rect">
            <a:avLst/>
          </a:prstGeom>
          <a:noFill/>
          <a:ln/>
        </p:spPr>
        <p:txBody>
          <a:bodyPr wrap="none" lIns="0" tIns="0" rIns="0" bIns="0" rtlCol="0" anchor="t"/>
          <a:lstStyle/>
          <a:p>
            <a:pPr marL="0" indent="0" algn="l">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AI-Enhanced Strategy</a:t>
            </a:r>
            <a:endParaRPr lang="en-US" sz="1750" dirty="0"/>
          </a:p>
        </p:txBody>
      </p:sp>
      <p:sp>
        <p:nvSpPr>
          <p:cNvPr id="25" name="Text 23"/>
          <p:cNvSpPr/>
          <p:nvPr/>
        </p:nvSpPr>
        <p:spPr>
          <a:xfrm>
            <a:off x="10218182" y="5948005"/>
            <a:ext cx="3618428" cy="1714500"/>
          </a:xfrm>
          <a:prstGeom prst="rect">
            <a:avLst/>
          </a:prstGeom>
          <a:noFill/>
          <a:ln/>
        </p:spPr>
        <p:txBody>
          <a:bodyPr wrap="squar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The integration of LLM-powered recommendations adds a layer of strategic guidance that goes beyond simple segmentation, helping marketers develop targeted approaches for each customer group.</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1772</Words>
  <Application>Microsoft Office PowerPoint</Application>
  <PresentationFormat>Custom</PresentationFormat>
  <Paragraphs>199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Noto Serif SC Bold</vt:lpstr>
      <vt:lpstr>Geist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Grandhe, Sarath Sai Sujith Srinivas (grandhss)</cp:lastModifiedBy>
  <cp:revision>2</cp:revision>
  <dcterms:created xsi:type="dcterms:W3CDTF">2025-07-10T14:11:29Z</dcterms:created>
  <dcterms:modified xsi:type="dcterms:W3CDTF">2025-07-10T14:14:38Z</dcterms:modified>
</cp:coreProperties>
</file>